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110"/>
  </p:notesMasterIdLst>
  <p:handoutMasterIdLst>
    <p:handoutMasterId r:id="rId111"/>
  </p:handoutMasterIdLst>
  <p:sldIdLst>
    <p:sldId id="256" r:id="rId2"/>
    <p:sldId id="257" r:id="rId3"/>
    <p:sldId id="258" r:id="rId4"/>
    <p:sldId id="259" r:id="rId5"/>
    <p:sldId id="495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7" r:id="rId22"/>
    <p:sldId id="278" r:id="rId23"/>
    <p:sldId id="279" r:id="rId24"/>
    <p:sldId id="547" r:id="rId25"/>
    <p:sldId id="549" r:id="rId26"/>
    <p:sldId id="308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353" r:id="rId42"/>
    <p:sldId id="550" r:id="rId43"/>
    <p:sldId id="309" r:id="rId44"/>
    <p:sldId id="508" r:id="rId45"/>
    <p:sldId id="509" r:id="rId46"/>
    <p:sldId id="510" r:id="rId47"/>
    <p:sldId id="511" r:id="rId48"/>
    <p:sldId id="512" r:id="rId49"/>
    <p:sldId id="513" r:id="rId50"/>
    <p:sldId id="515" r:id="rId51"/>
    <p:sldId id="514" r:id="rId52"/>
    <p:sldId id="730" r:id="rId53"/>
    <p:sldId id="516" r:id="rId54"/>
    <p:sldId id="517" r:id="rId55"/>
    <p:sldId id="731" r:id="rId56"/>
    <p:sldId id="732" r:id="rId57"/>
    <p:sldId id="689" r:id="rId58"/>
    <p:sldId id="521" r:id="rId59"/>
    <p:sldId id="692" r:id="rId60"/>
    <p:sldId id="733" r:id="rId61"/>
    <p:sldId id="522" r:id="rId62"/>
    <p:sldId id="727" r:id="rId63"/>
    <p:sldId id="734" r:id="rId64"/>
    <p:sldId id="525" r:id="rId65"/>
    <p:sldId id="735" r:id="rId66"/>
    <p:sldId id="696" r:id="rId67"/>
    <p:sldId id="527" r:id="rId68"/>
    <p:sldId id="736" r:id="rId69"/>
    <p:sldId id="698" r:id="rId70"/>
    <p:sldId id="699" r:id="rId71"/>
    <p:sldId id="710" r:id="rId72"/>
    <p:sldId id="729" r:id="rId73"/>
    <p:sldId id="737" r:id="rId74"/>
    <p:sldId id="714" r:id="rId75"/>
    <p:sldId id="715" r:id="rId76"/>
    <p:sldId id="738" r:id="rId77"/>
    <p:sldId id="718" r:id="rId78"/>
    <p:sldId id="305" r:id="rId79"/>
    <p:sldId id="739" r:id="rId80"/>
    <p:sldId id="740" r:id="rId81"/>
    <p:sldId id="568" r:id="rId82"/>
    <p:sldId id="570" r:id="rId83"/>
    <p:sldId id="606" r:id="rId84"/>
    <p:sldId id="607" r:id="rId85"/>
    <p:sldId id="306" r:id="rId86"/>
    <p:sldId id="617" r:id="rId87"/>
    <p:sldId id="572" r:id="rId88"/>
    <p:sldId id="608" r:id="rId89"/>
    <p:sldId id="573" r:id="rId90"/>
    <p:sldId id="575" r:id="rId91"/>
    <p:sldId id="578" r:id="rId92"/>
    <p:sldId id="618" r:id="rId93"/>
    <p:sldId id="619" r:id="rId94"/>
    <p:sldId id="579" r:id="rId95"/>
    <p:sldId id="580" r:id="rId96"/>
    <p:sldId id="583" r:id="rId97"/>
    <p:sldId id="584" r:id="rId98"/>
    <p:sldId id="585" r:id="rId99"/>
    <p:sldId id="586" r:id="rId100"/>
    <p:sldId id="588" r:id="rId101"/>
    <p:sldId id="362" r:id="rId102"/>
    <p:sldId id="590" r:id="rId103"/>
    <p:sldId id="592" r:id="rId104"/>
    <p:sldId id="651" r:id="rId105"/>
    <p:sldId id="367" r:id="rId106"/>
    <p:sldId id="326" r:id="rId107"/>
    <p:sldId id="652" r:id="rId108"/>
    <p:sldId id="654" r:id="rId1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89C082F-36E2-4F80-8296-77DF3D2196D8}">
          <p14:sldIdLst>
            <p14:sldId id="256"/>
            <p14:sldId id="257"/>
            <p14:sldId id="258"/>
          </p14:sldIdLst>
        </p14:section>
        <p14:section name="What is HTML?" id="{84F05529-3EAD-4E28-808D-7946EA3FD459}">
          <p14:sldIdLst>
            <p14:sldId id="259"/>
            <p14:sldId id="495"/>
            <p14:sldId id="260"/>
            <p14:sldId id="261"/>
            <p14:sldId id="262"/>
            <p14:sldId id="263"/>
            <p14:sldId id="264"/>
          </p14:sldIdLst>
        </p14:section>
        <p14:section name="HTML Common Elements" id="{7C1A06DE-2D93-4146-8DF1-57443DDA0FC0}">
          <p14:sldIdLst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</p14:sldIdLst>
        </p14:section>
        <p14:section name="CSS" id="{94880984-0FEF-4050-AC6F-40003AF495FA}">
          <p14:sldIdLst>
            <p14:sldId id="277"/>
            <p14:sldId id="278"/>
            <p14:sldId id="279"/>
            <p14:sldId id="547"/>
            <p14:sldId id="549"/>
            <p14:sldId id="308"/>
            <p14:sldId id="280"/>
            <p14:sldId id="281"/>
            <p14:sldId id="282"/>
            <p14:sldId id="283"/>
            <p14:sldId id="284"/>
          </p14:sldIdLst>
        </p14:section>
        <p14:section name="Inline and Block Elements" id="{ADA07FA1-19DB-4C68-8CFF-F0C5392DA70A}">
          <p14:sldIdLst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353"/>
            <p14:sldId id="550"/>
            <p14:sldId id="309"/>
            <p14:sldId id="508"/>
            <p14:sldId id="509"/>
            <p14:sldId id="510"/>
            <p14:sldId id="511"/>
            <p14:sldId id="512"/>
            <p14:sldId id="513"/>
            <p14:sldId id="515"/>
            <p14:sldId id="514"/>
            <p14:sldId id="730"/>
            <p14:sldId id="516"/>
            <p14:sldId id="517"/>
            <p14:sldId id="731"/>
            <p14:sldId id="732"/>
            <p14:sldId id="689"/>
            <p14:sldId id="521"/>
            <p14:sldId id="692"/>
            <p14:sldId id="733"/>
            <p14:sldId id="522"/>
            <p14:sldId id="727"/>
            <p14:sldId id="734"/>
            <p14:sldId id="525"/>
            <p14:sldId id="735"/>
            <p14:sldId id="696"/>
            <p14:sldId id="527"/>
            <p14:sldId id="736"/>
            <p14:sldId id="698"/>
            <p14:sldId id="699"/>
            <p14:sldId id="710"/>
            <p14:sldId id="729"/>
            <p14:sldId id="737"/>
            <p14:sldId id="714"/>
            <p14:sldId id="715"/>
            <p14:sldId id="738"/>
            <p14:sldId id="718"/>
          </p14:sldIdLst>
        </p14:section>
        <p14:section name="Summary" id="{044FE56B-152C-469D-A109-71332C64881D}">
          <p14:sldIdLst>
            <p14:sldId id="305"/>
            <p14:sldId id="739"/>
            <p14:sldId id="740"/>
            <p14:sldId id="568"/>
            <p14:sldId id="570"/>
            <p14:sldId id="606"/>
            <p14:sldId id="607"/>
            <p14:sldId id="306"/>
            <p14:sldId id="617"/>
            <p14:sldId id="572"/>
            <p14:sldId id="608"/>
            <p14:sldId id="573"/>
            <p14:sldId id="575"/>
            <p14:sldId id="578"/>
            <p14:sldId id="618"/>
            <p14:sldId id="619"/>
            <p14:sldId id="579"/>
            <p14:sldId id="580"/>
            <p14:sldId id="583"/>
            <p14:sldId id="584"/>
            <p14:sldId id="585"/>
            <p14:sldId id="586"/>
            <p14:sldId id="588"/>
            <p14:sldId id="362"/>
            <p14:sldId id="590"/>
            <p14:sldId id="592"/>
            <p14:sldId id="651"/>
            <p14:sldId id="367"/>
            <p14:sldId id="326"/>
            <p14:sldId id="652"/>
            <p14:sldId id="65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1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40" autoAdjust="0"/>
    <p:restoredTop sz="95214" autoAdjust="0"/>
  </p:normalViewPr>
  <p:slideViewPr>
    <p:cSldViewPr showGuides="1">
      <p:cViewPr varScale="1">
        <p:scale>
          <a:sx n="107" d="100"/>
          <a:sy n="107" d="100"/>
        </p:scale>
        <p:origin x="126" y="150"/>
      </p:cViewPr>
      <p:guideLst>
        <p:guide orient="horz" pos="2184"/>
        <p:guide pos="3840"/>
        <p:guide orient="horz" pos="2188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pPr/>
              <a:t>12.2.2023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pPr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pPr/>
              <a:t>2/12/2023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61563032-C555-43AD-9525-6E718709234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241484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62C66FCA-BA1A-4A8C-AF11-F39F7D73372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69653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1249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D6C2C7-E0D4-4827-A427-1B6276AB8C32}" type="slidenum">
              <a:rPr lang="en-US" smtClean="0"/>
              <a:pPr/>
              <a:t>16</a:t>
            </a:fld>
            <a:r>
              <a:rPr lang="en-US" dirty="0"/>
              <a:t>##</a:t>
            </a:r>
          </a:p>
        </p:txBody>
      </p:sp>
      <p:sp>
        <p:nvSpPr>
          <p:cNvPr id="1249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E1BB80-BB79-48BA-A525-43ECF30EA75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897866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1259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BF9CC9-1B2A-4399-8316-DA6D7236D2E0}" type="slidenum">
              <a:rPr lang="en-US" smtClean="0"/>
              <a:pPr/>
              <a:t>17</a:t>
            </a:fld>
            <a:r>
              <a:rPr lang="en-US" dirty="0"/>
              <a:t>##</a:t>
            </a:r>
          </a:p>
        </p:txBody>
      </p:sp>
      <p:sp>
        <p:nvSpPr>
          <p:cNvPr id="1259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29A3DC-00B5-45D0-B928-DC13D907802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241810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BA33AEB6-9377-4E4F-8A15-B57896B9895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584270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8886E515-7822-433F-B033-5875A9BC771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60183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7E6BD200-2C67-4EF3-98AF-71C92F88A7F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094505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8AD25191-B286-40AF-9921-6BA0E15FEB2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495021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BC30D48C-7EA7-4A9A-82DB-6CCCB7BE924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630959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softuni.or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4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6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https://about.softuni.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endParaRPr lang="en-US" noProof="1"/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83" r:id="rId8"/>
    <p:sldLayoutId id="2147483685" r:id="rId9"/>
    <p:sldLayoutId id="2147483686" r:id="rId10"/>
    <p:sldLayoutId id="214748368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softuni.bg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jpe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codepen.io/anon/pen/bgrjQr?editors=1000" TargetMode="External"/><Relationship Id="rId2" Type="http://schemas.openxmlformats.org/officeDocument/2006/relationships/hyperlink" Target="https://codepen.io/snakov/pen/poNxXry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codepen.io/snakov/pen/GRjLWWN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s://codepen.io/snakov/pen/oNYQvpB" TargetMode="Externa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codepen.io/snakov/pen/XWNyreJ" TargetMode="Externa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jpeg"/><Relationship Id="rId2" Type="http://schemas.openxmlformats.org/officeDocument/2006/relationships/hyperlink" Target="https://jetbrains.com/webstorm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www.visualstudio.com/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webtypography.net/" TargetMode="External"/><Relationship Id="rId2" Type="http://schemas.openxmlformats.org/officeDocument/2006/relationships/hyperlink" Target="https://en.wikipedia.org/wiki/The_Elements_of_Typographic_Style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8.jpeg"/><Relationship Id="rId4" Type="http://schemas.openxmlformats.org/officeDocument/2006/relationships/image" Target="../media/image107.jpe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to HTML and CSS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643191" y="5916252"/>
            <a:ext cx="2950749" cy="382532"/>
          </a:xfrm>
        </p:spPr>
        <p:txBody>
          <a:bodyPr/>
          <a:lstStyle/>
          <a:p>
            <a:r>
              <a:rPr lang="en-US"/>
              <a:t>Software University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https://softuni.bg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672561" y="4876928"/>
            <a:ext cx="2950749" cy="506540"/>
          </a:xfrm>
        </p:spPr>
        <p:txBody>
          <a:bodyPr/>
          <a:lstStyle/>
          <a:p>
            <a:r>
              <a:rPr lang="en-US" err="1"/>
              <a:t>SoftUni</a:t>
            </a:r>
            <a:r>
              <a:rPr lang="en-US"/>
              <a:t>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672561" y="5361046"/>
            <a:ext cx="2950749" cy="460181"/>
          </a:xfrm>
        </p:spPr>
        <p:txBody>
          <a:bodyPr/>
          <a:lstStyle/>
          <a:p>
            <a:r>
              <a:rPr lang="en-US"/>
              <a:t>Technical Trainers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186" y="1727062"/>
            <a:ext cx="2620154" cy="26201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053" y="1731322"/>
            <a:ext cx="2567133" cy="256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1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Zen Coding (Emmet)</a:t>
            </a:r>
            <a:r>
              <a:rPr lang="bg-BG" dirty="0"/>
              <a:t> </a:t>
            </a:r>
            <a:r>
              <a:rPr lang="en-US" dirty="0"/>
              <a:t>for</a:t>
            </a:r>
            <a:r>
              <a:rPr lang="bg-BG" dirty="0"/>
              <a:t> </a:t>
            </a:r>
            <a:r>
              <a:rPr lang="en-US" dirty="0"/>
              <a:t>Fast HTML Coding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611029" y="1477709"/>
            <a:ext cx="4799350" cy="5957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399" noProof="1">
                <a:ln w="0"/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ul&gt;li.red*6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611029" y="2834355"/>
            <a:ext cx="4799350" cy="35188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ul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red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red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red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red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red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red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/ul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  <a:endParaRPr lang="en-US" sz="2799" noProof="1">
              <a:solidFill>
                <a:schemeClr val="tx1"/>
              </a:solidFill>
              <a:effectLst/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rrow: Down 7"/>
          <p:cNvSpPr/>
          <p:nvPr/>
        </p:nvSpPr>
        <p:spPr>
          <a:xfrm>
            <a:off x="2820254" y="2253103"/>
            <a:ext cx="380901" cy="4570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5867461" y="1477708"/>
            <a:ext cx="5699115" cy="9342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ln w="0"/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div#page&gt;div.logo+ul#menu&gt;li*3&gt;a</a:t>
            </a:r>
            <a:endParaRPr lang="en-US" sz="2799" noProof="1">
              <a:ln w="0"/>
              <a:solidFill>
                <a:schemeClr val="bg1"/>
              </a:solidFill>
              <a:effectLst/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5867461" y="2834355"/>
            <a:ext cx="5699115" cy="35188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div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id="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page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div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logo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/div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ul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id="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menu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a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href=""&gt;&lt;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/a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a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href=""&gt;&lt;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/a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a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href=""&gt;&lt;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/a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/ul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/div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  <a:endParaRPr lang="en-US" sz="2799" noProof="1">
              <a:solidFill>
                <a:schemeClr val="tx1"/>
              </a:solidFill>
              <a:effectLst/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rrow: Down 10"/>
          <p:cNvSpPr/>
          <p:nvPr/>
        </p:nvSpPr>
        <p:spPr>
          <a:xfrm>
            <a:off x="8526568" y="2253103"/>
            <a:ext cx="380901" cy="4570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4EF9A435-02CB-4CA9-8CC9-802AF0CBB5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1876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665598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word-break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-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defines how words should break when reaching the end of line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normal</a:t>
            </a:r>
            <a:r>
              <a:rPr lang="en-US" dirty="0"/>
              <a:t> - words with no space will </a:t>
            </a:r>
            <a:r>
              <a:rPr lang="en-US" b="1" dirty="0">
                <a:solidFill>
                  <a:schemeClr val="bg1"/>
                </a:solidFill>
              </a:rPr>
              <a:t>NOT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break</a:t>
            </a:r>
          </a:p>
          <a:p>
            <a:pPr marL="442912" lvl="1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break-all</a:t>
            </a:r>
            <a:r>
              <a:rPr lang="en-US" dirty="0"/>
              <a:t> - words with no space will </a:t>
            </a:r>
            <a:r>
              <a:rPr lang="en-US" b="1" dirty="0">
                <a:solidFill>
                  <a:schemeClr val="bg1"/>
                </a:solidFill>
              </a:rPr>
              <a:t>break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as soon as they reach the end of a line</a:t>
            </a:r>
            <a:endParaRPr lang="en-US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dirty="0"/>
          </a:p>
          <a:p>
            <a:pPr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bg-BG" dirty="0"/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1146000" y="2979000"/>
            <a:ext cx="4905000" cy="64899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800" dirty="0">
                <a:solidFill>
                  <a:srgbClr val="FF0000"/>
                </a:solidFill>
              </a:rPr>
              <a:t>word-break</a:t>
            </a:r>
            <a:r>
              <a:rPr lang="en-GB" sz="2800" dirty="0">
                <a:solidFill>
                  <a:srgbClr val="000000"/>
                </a:solidFill>
              </a:rPr>
              <a:t>: </a:t>
            </a:r>
            <a:r>
              <a:rPr lang="en-GB" sz="2800" dirty="0">
                <a:solidFill>
                  <a:srgbClr val="0451A5"/>
                </a:solidFill>
              </a:rPr>
              <a:t>normal</a:t>
            </a:r>
            <a:r>
              <a:rPr lang="en-GB" sz="2800"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8" name="Текстово поле 10"/>
          <p:cNvSpPr txBox="1"/>
          <p:nvPr/>
        </p:nvSpPr>
        <p:spPr>
          <a:xfrm>
            <a:off x="5339114" y="4485232"/>
            <a:ext cx="4910461" cy="64899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800" dirty="0">
                <a:solidFill>
                  <a:srgbClr val="FF0000"/>
                </a:solidFill>
              </a:rPr>
              <a:t>word-break</a:t>
            </a:r>
            <a:r>
              <a:rPr lang="en-GB" sz="2800" dirty="0">
                <a:solidFill>
                  <a:srgbClr val="000000"/>
                </a:solidFill>
              </a:rPr>
              <a:t>: </a:t>
            </a:r>
            <a:r>
              <a:rPr lang="en-GB" sz="2800" dirty="0">
                <a:solidFill>
                  <a:srgbClr val="0451A5"/>
                </a:solidFill>
              </a:rPr>
              <a:t>break-all</a:t>
            </a:r>
            <a:r>
              <a:rPr lang="en-GB" sz="2800" dirty="0">
                <a:solidFill>
                  <a:srgbClr val="000000"/>
                </a:solidFill>
              </a:rPr>
              <a:t>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000" y="2979000"/>
            <a:ext cx="3838575" cy="733425"/>
          </a:xfrm>
          <a:prstGeom prst="rect">
            <a:avLst/>
          </a:prstGeom>
          <a:ln w="12700" cap="rnd">
            <a:solidFill>
              <a:schemeClr val="tx1"/>
            </a:solidFill>
          </a:ln>
          <a:effectLst/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0" h="0"/>
            <a:contourClr>
              <a:srgbClr val="C0C0C0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059" y="5214200"/>
            <a:ext cx="3838575" cy="895350"/>
          </a:xfrm>
          <a:prstGeom prst="rect">
            <a:avLst/>
          </a:prstGeom>
          <a:ln w="12700" cap="rnd">
            <a:solidFill>
              <a:schemeClr val="tx1"/>
            </a:solidFill>
          </a:ln>
          <a:effectLst/>
          <a:scene3d>
            <a:camera prst="orthographicFront"/>
            <a:lightRig rig="twoPt" dir="t">
              <a:rot lat="0" lon="0" rev="7800000"/>
            </a:lightRig>
          </a:scene3d>
          <a:sp3d>
            <a:bevelT w="0" h="0"/>
            <a:contourClr>
              <a:srgbClr val="C0C0C0"/>
            </a:contourClr>
          </a:sp3d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145E2197-26A8-42BE-9FDE-0EA6B7D89A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82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8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Shadow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665598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Text-shadow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- defines the shadow of the text content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None - the text content has </a:t>
            </a:r>
            <a:r>
              <a:rPr lang="en-US" b="1" dirty="0">
                <a:solidFill>
                  <a:schemeClr val="bg1"/>
                </a:solidFill>
              </a:rPr>
              <a:t>no shadow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en-US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dirty="0"/>
          </a:p>
          <a:p>
            <a:pPr marL="442912" lvl="1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Text-shadow: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&lt;horizontal&gt;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&lt;vertical&gt;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&lt;blur&gt;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&lt;color&gt;</a:t>
            </a:r>
          </a:p>
          <a:p>
            <a:pPr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bg-BG" dirty="0"/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1101000" y="2765947"/>
            <a:ext cx="6075000" cy="132610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text-shadow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none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Текстово поле 10"/>
          <p:cNvSpPr txBox="1"/>
          <p:nvPr/>
        </p:nvSpPr>
        <p:spPr>
          <a:xfrm>
            <a:off x="1098903" y="5180895"/>
            <a:ext cx="6075000" cy="132610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text-shadow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2px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4px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red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569" y="2801230"/>
            <a:ext cx="3075569" cy="1244425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569" y="5234351"/>
            <a:ext cx="3075569" cy="1272649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1754F14B-8D25-43B1-AB9A-9CB0795580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548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11662560" cy="552732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140+ </a:t>
            </a:r>
            <a:r>
              <a:rPr lang="en-US" b="1" dirty="0">
                <a:solidFill>
                  <a:schemeClr val="bg1"/>
                </a:solidFill>
              </a:rPr>
              <a:t>predefined color names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(</a:t>
            </a:r>
            <a:r>
              <a:rPr lang="en-US" dirty="0"/>
              <a:t>e. g.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green</a:t>
            </a:r>
            <a:r>
              <a:rPr lang="en-US" dirty="0"/>
              <a:t>, </a:t>
            </a:r>
            <a:r>
              <a:rPr lang="en-US" b="1" dirty="0">
                <a:solidFill>
                  <a:srgbClr val="E81818"/>
                </a:solidFill>
              </a:rPr>
              <a:t>red</a:t>
            </a:r>
            <a:r>
              <a:rPr lang="en-US" dirty="0"/>
              <a:t>,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blue</a:t>
            </a:r>
            <a:r>
              <a:rPr lang="en-US" dirty="0"/>
              <a:t>, </a:t>
            </a:r>
            <a:r>
              <a:rPr lang="en-US" b="1" dirty="0">
                <a:solidFill>
                  <a:srgbClr val="FF7F50"/>
                </a:solidFill>
              </a:rPr>
              <a:t>coral</a:t>
            </a:r>
            <a:r>
              <a:rPr lang="en-US" dirty="0"/>
              <a:t>, …)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Hexadecimal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color code</a:t>
            </a:r>
            <a:r>
              <a:rPr lang="bg-BG" dirty="0"/>
              <a:t> </a:t>
            </a:r>
            <a:r>
              <a:rPr lang="en-US" dirty="0"/>
              <a:t>in format </a:t>
            </a:r>
            <a:r>
              <a:rPr lang="en-US" b="1" dirty="0">
                <a:latin typeface="Consolas" panose="020B0609020204030204" pitchFamily="49" charset="0"/>
              </a:rPr>
              <a:t>#RGB</a:t>
            </a:r>
            <a:r>
              <a:rPr lang="en-US" dirty="0"/>
              <a:t> or </a:t>
            </a:r>
            <a:r>
              <a:rPr lang="en-US" b="1" dirty="0">
                <a:latin typeface="Consolas" panose="020B0609020204030204" pitchFamily="49" charset="0"/>
              </a:rPr>
              <a:t>#RRGGBB</a:t>
            </a:r>
            <a:r>
              <a:rPr lang="en-US" dirty="0"/>
              <a:t>:</a:t>
            </a:r>
            <a:endParaRPr lang="bg-BG" b="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bg-BG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Decimal </a:t>
            </a:r>
            <a:r>
              <a:rPr lang="bg-BG" sz="2999" b="1" noProof="1">
                <a:solidFill>
                  <a:schemeClr val="bg1"/>
                </a:solidFill>
                <a:latin typeface="Consolas" panose="020B0609020204030204" pitchFamily="49" charset="0"/>
              </a:rPr>
              <a:t>rgb</a:t>
            </a:r>
            <a:r>
              <a:rPr lang="en-US" sz="2999" b="1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  <a:r>
              <a:rPr lang="en-US" sz="2999" b="1" dirty="0">
                <a:solidFill>
                  <a:schemeClr val="bg1"/>
                </a:solidFill>
              </a:rPr>
              <a:t> </a:t>
            </a:r>
            <a:r>
              <a:rPr lang="en-US" dirty="0"/>
              <a:t>color codes (red, green, blue values):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Decimal </a:t>
            </a:r>
            <a:r>
              <a:rPr lang="bg-BG" sz="2999" b="1" noProof="1">
                <a:solidFill>
                  <a:schemeClr val="bg1"/>
                </a:solidFill>
                <a:latin typeface="Consolas" panose="020B0609020204030204" pitchFamily="49" charset="0"/>
              </a:rPr>
              <a:t>rgba</a:t>
            </a:r>
            <a:r>
              <a:rPr lang="en-US" sz="2999" b="1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  <a:r>
              <a:rPr lang="en-US" dirty="0"/>
              <a:t> color codes (red, green, blue</a:t>
            </a:r>
            <a:r>
              <a:rPr lang="bg-BG" dirty="0"/>
              <a:t>,</a:t>
            </a:r>
            <a:r>
              <a:rPr lang="en-US" dirty="0"/>
              <a:t> alpha opacity):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Color</a:t>
            </a:r>
          </a:p>
        </p:txBody>
      </p:sp>
      <p:sp>
        <p:nvSpPr>
          <p:cNvPr id="8" name="Текстово поле 10"/>
          <p:cNvSpPr txBox="1"/>
          <p:nvPr/>
        </p:nvSpPr>
        <p:spPr>
          <a:xfrm>
            <a:off x="697407" y="1896959"/>
            <a:ext cx="5171975" cy="58728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399" dirty="0">
                <a:solidFill>
                  <a:srgbClr val="FF0000"/>
                </a:solidFill>
              </a:rPr>
              <a:t>color</a:t>
            </a:r>
            <a:r>
              <a:rPr lang="en-GB" sz="2399" dirty="0">
                <a:solidFill>
                  <a:srgbClr val="000000"/>
                </a:solidFill>
              </a:rPr>
              <a:t>: </a:t>
            </a:r>
            <a:r>
              <a:rPr lang="en-GB" sz="2399" dirty="0">
                <a:solidFill>
                  <a:srgbClr val="0451A5"/>
                </a:solidFill>
              </a:rPr>
              <a:t>red</a:t>
            </a:r>
            <a:r>
              <a:rPr lang="en-GB" sz="2399"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9" name="Текстово поле 10">
            <a:extLst>
              <a:ext uri="{FF2B5EF4-FFF2-40B4-BE49-F238E27FC236}">
                <a16:creationId xmlns:a16="http://schemas.microsoft.com/office/drawing/2014/main" id="{7C2C164A-C2BF-48EC-A5DB-FB2D470E6152}"/>
              </a:ext>
            </a:extLst>
          </p:cNvPr>
          <p:cNvSpPr txBox="1"/>
          <p:nvPr/>
        </p:nvSpPr>
        <p:spPr>
          <a:xfrm>
            <a:off x="697407" y="3235616"/>
            <a:ext cx="5171975" cy="58728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399" dirty="0">
                <a:solidFill>
                  <a:srgbClr val="FF0000"/>
                </a:solidFill>
              </a:rPr>
              <a:t>color</a:t>
            </a:r>
            <a:r>
              <a:rPr lang="en-GB" sz="2399" dirty="0">
                <a:solidFill>
                  <a:srgbClr val="000000"/>
                </a:solidFill>
              </a:rPr>
              <a:t>: </a:t>
            </a:r>
            <a:r>
              <a:rPr lang="en-GB" sz="2399" dirty="0">
                <a:solidFill>
                  <a:srgbClr val="0451A5"/>
                </a:solidFill>
              </a:rPr>
              <a:t>#05ffb0</a:t>
            </a:r>
            <a:r>
              <a:rPr lang="en-GB" sz="2399"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12" name="Текстово поле 10">
            <a:extLst>
              <a:ext uri="{FF2B5EF4-FFF2-40B4-BE49-F238E27FC236}">
                <a16:creationId xmlns:a16="http://schemas.microsoft.com/office/drawing/2014/main" id="{32DBC164-C39F-4D9E-BC6C-32C7375A49D5}"/>
              </a:ext>
            </a:extLst>
          </p:cNvPr>
          <p:cNvSpPr txBox="1"/>
          <p:nvPr/>
        </p:nvSpPr>
        <p:spPr>
          <a:xfrm>
            <a:off x="697407" y="4567953"/>
            <a:ext cx="5171975" cy="58728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399" dirty="0">
                <a:solidFill>
                  <a:srgbClr val="FF0000"/>
                </a:solidFill>
              </a:rPr>
              <a:t>color</a:t>
            </a:r>
            <a:r>
              <a:rPr lang="en-GB" sz="2399" dirty="0">
                <a:solidFill>
                  <a:srgbClr val="000000"/>
                </a:solidFill>
              </a:rPr>
              <a:t>: </a:t>
            </a:r>
            <a:r>
              <a:rPr lang="bg-BG" sz="2399" noProof="1">
                <a:solidFill>
                  <a:srgbClr val="000000"/>
                </a:solidFill>
              </a:rPr>
              <a:t>rgb(</a:t>
            </a:r>
            <a:r>
              <a:rPr lang="bg-BG" sz="2399" noProof="1">
                <a:solidFill>
                  <a:srgbClr val="098658"/>
                </a:solidFill>
              </a:rPr>
              <a:t>125</a:t>
            </a:r>
            <a:r>
              <a:rPr lang="en-GB" sz="2399" dirty="0">
                <a:solidFill>
                  <a:srgbClr val="000000"/>
                </a:solidFill>
              </a:rPr>
              <a:t>, </a:t>
            </a:r>
            <a:r>
              <a:rPr lang="en-GB" sz="2399" dirty="0">
                <a:solidFill>
                  <a:srgbClr val="098658"/>
                </a:solidFill>
              </a:rPr>
              <a:t>125</a:t>
            </a:r>
            <a:r>
              <a:rPr lang="en-GB" sz="2399" dirty="0">
                <a:solidFill>
                  <a:srgbClr val="000000"/>
                </a:solidFill>
              </a:rPr>
              <a:t>, </a:t>
            </a:r>
            <a:r>
              <a:rPr lang="en-GB" sz="2399" dirty="0">
                <a:solidFill>
                  <a:srgbClr val="098658"/>
                </a:solidFill>
              </a:rPr>
              <a:t>255</a:t>
            </a:r>
            <a:r>
              <a:rPr lang="en-GB" sz="2399" dirty="0">
                <a:solidFill>
                  <a:srgbClr val="000000"/>
                </a:solidFill>
              </a:rPr>
              <a:t>);</a:t>
            </a:r>
          </a:p>
        </p:txBody>
      </p:sp>
      <p:sp>
        <p:nvSpPr>
          <p:cNvPr id="13" name="Текстово поле 10">
            <a:extLst>
              <a:ext uri="{FF2B5EF4-FFF2-40B4-BE49-F238E27FC236}">
                <a16:creationId xmlns:a16="http://schemas.microsoft.com/office/drawing/2014/main" id="{08A7B366-1CD8-4D15-9AF7-D5C7DC8CC8B6}"/>
              </a:ext>
            </a:extLst>
          </p:cNvPr>
          <p:cNvSpPr txBox="1"/>
          <p:nvPr/>
        </p:nvSpPr>
        <p:spPr>
          <a:xfrm>
            <a:off x="699085" y="5923515"/>
            <a:ext cx="5171975" cy="58728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399" dirty="0">
                <a:solidFill>
                  <a:srgbClr val="FF0000"/>
                </a:solidFill>
              </a:rPr>
              <a:t>color</a:t>
            </a:r>
            <a:r>
              <a:rPr lang="en-GB" sz="2399" dirty="0">
                <a:solidFill>
                  <a:srgbClr val="000000"/>
                </a:solidFill>
              </a:rPr>
              <a:t>: </a:t>
            </a:r>
            <a:r>
              <a:rPr lang="bg-BG" sz="2399" noProof="1">
                <a:solidFill>
                  <a:srgbClr val="000000"/>
                </a:solidFill>
              </a:rPr>
              <a:t>rgba(</a:t>
            </a:r>
            <a:r>
              <a:rPr lang="bg-BG" sz="2399" noProof="1">
                <a:solidFill>
                  <a:srgbClr val="098658"/>
                </a:solidFill>
              </a:rPr>
              <a:t>255</a:t>
            </a:r>
            <a:r>
              <a:rPr lang="en-GB" sz="2399" dirty="0">
                <a:solidFill>
                  <a:srgbClr val="000000"/>
                </a:solidFill>
              </a:rPr>
              <a:t>, </a:t>
            </a:r>
            <a:r>
              <a:rPr lang="en-GB" sz="2399" dirty="0">
                <a:solidFill>
                  <a:srgbClr val="098658"/>
                </a:solidFill>
              </a:rPr>
              <a:t>0</a:t>
            </a:r>
            <a:r>
              <a:rPr lang="en-GB" sz="2399" dirty="0">
                <a:solidFill>
                  <a:srgbClr val="000000"/>
                </a:solidFill>
              </a:rPr>
              <a:t>, </a:t>
            </a:r>
            <a:r>
              <a:rPr lang="en-GB" sz="2399" dirty="0">
                <a:solidFill>
                  <a:srgbClr val="098658"/>
                </a:solidFill>
              </a:rPr>
              <a:t>0</a:t>
            </a:r>
            <a:r>
              <a:rPr lang="en-GB" sz="2399" dirty="0">
                <a:solidFill>
                  <a:srgbClr val="000000"/>
                </a:solidFill>
              </a:rPr>
              <a:t>, </a:t>
            </a:r>
            <a:r>
              <a:rPr lang="en-GB" sz="2399" dirty="0">
                <a:solidFill>
                  <a:srgbClr val="098658"/>
                </a:solidFill>
              </a:rPr>
              <a:t>0.5</a:t>
            </a:r>
            <a:r>
              <a:rPr lang="en-GB" sz="2399" dirty="0">
                <a:solidFill>
                  <a:srgbClr val="000000"/>
                </a:solidFill>
              </a:rPr>
              <a:t>);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944" y="1896959"/>
            <a:ext cx="2604795" cy="5872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00" t="9174" r="2338" b="8262"/>
          <a:stretch/>
        </p:blipFill>
        <p:spPr>
          <a:xfrm>
            <a:off x="6320942" y="3235616"/>
            <a:ext cx="2607514" cy="5872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t="3631" r="2873"/>
          <a:stretch/>
        </p:blipFill>
        <p:spPr>
          <a:xfrm>
            <a:off x="6320941" y="5924456"/>
            <a:ext cx="2612320" cy="58634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/>
          <a:srcRect t="12360" r="1930" b="8900"/>
          <a:stretch/>
        </p:blipFill>
        <p:spPr>
          <a:xfrm>
            <a:off x="6323399" y="4567953"/>
            <a:ext cx="2607520" cy="58728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4" name="Slide Number">
            <a:extLst>
              <a:ext uri="{FF2B5EF4-FFF2-40B4-BE49-F238E27FC236}">
                <a16:creationId xmlns:a16="http://schemas.microsoft.com/office/drawing/2014/main" id="{2D22F52B-7AEE-4521-8365-C82940AD22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851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3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Color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665598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background-color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-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defines the color of the background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transparent</a:t>
            </a:r>
            <a:endParaRPr lang="en-US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442912" lvl="1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r>
              <a:rPr lang="en-US" dirty="0"/>
              <a:t>Specify the background color with:</a:t>
            </a:r>
          </a:p>
          <a:p>
            <a:pPr lvl="2">
              <a:lnSpc>
                <a:spcPts val="3400"/>
              </a:lnSpc>
              <a:buClr>
                <a:schemeClr val="tx1"/>
              </a:buClr>
            </a:pPr>
            <a:r>
              <a:rPr lang="en-US" dirty="0"/>
              <a:t>HEX</a:t>
            </a:r>
          </a:p>
          <a:p>
            <a:pPr lvl="2">
              <a:lnSpc>
                <a:spcPts val="3400"/>
              </a:lnSpc>
              <a:buClr>
                <a:schemeClr val="tx1"/>
              </a:buClr>
            </a:pPr>
            <a:r>
              <a:rPr lang="en-US" dirty="0"/>
              <a:t>RGB/RGBA</a:t>
            </a:r>
          </a:p>
          <a:p>
            <a:pPr lvl="2">
              <a:lnSpc>
                <a:spcPts val="3400"/>
              </a:lnSpc>
              <a:buClr>
                <a:schemeClr val="tx1"/>
              </a:buClr>
            </a:pPr>
            <a:r>
              <a:rPr lang="en-US" dirty="0"/>
              <a:t>Named color</a:t>
            </a:r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bg-BG" dirty="0"/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1049854" y="2400978"/>
            <a:ext cx="5355000" cy="58744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400" dirty="0">
                <a:solidFill>
                  <a:srgbClr val="FF0000"/>
                </a:solidFill>
              </a:rPr>
              <a:t>background-color</a:t>
            </a:r>
            <a:r>
              <a:rPr lang="en-GB" sz="2400" dirty="0">
                <a:solidFill>
                  <a:srgbClr val="000000"/>
                </a:solidFill>
              </a:rPr>
              <a:t>: </a:t>
            </a:r>
            <a:r>
              <a:rPr lang="en-GB" sz="2400" dirty="0">
                <a:solidFill>
                  <a:srgbClr val="0451A5"/>
                </a:solidFill>
              </a:rPr>
              <a:t>transparent</a:t>
            </a:r>
            <a:r>
              <a:rPr lang="en-GB" sz="2400"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11" name="Текстово поле 10">
            <a:extLst>
              <a:ext uri="{FF2B5EF4-FFF2-40B4-BE49-F238E27FC236}">
                <a16:creationId xmlns:a16="http://schemas.microsoft.com/office/drawing/2014/main" id="{4EE0807C-B0A5-4C2B-B8AC-61C34FC39FBA}"/>
              </a:ext>
            </a:extLst>
          </p:cNvPr>
          <p:cNvSpPr txBox="1"/>
          <p:nvPr/>
        </p:nvSpPr>
        <p:spPr>
          <a:xfrm>
            <a:off x="1049854" y="5499000"/>
            <a:ext cx="5355001" cy="58744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400" dirty="0">
                <a:solidFill>
                  <a:srgbClr val="FF0000"/>
                </a:solidFill>
              </a:rPr>
              <a:t>background-color</a:t>
            </a:r>
            <a:r>
              <a:rPr lang="en-GB" sz="2400" dirty="0">
                <a:solidFill>
                  <a:srgbClr val="000000"/>
                </a:solidFill>
              </a:rPr>
              <a:t>: </a:t>
            </a:r>
            <a:r>
              <a:rPr lang="en-GB" sz="2400" dirty="0">
                <a:solidFill>
                  <a:srgbClr val="0451A5"/>
                </a:solidFill>
              </a:rPr>
              <a:t>navy</a:t>
            </a:r>
            <a:r>
              <a:rPr lang="en-GB" sz="2400"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6E96A906-6826-43AC-9916-4E8CFCE89E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453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Mouse Cursor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11662560" cy="552732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Sets the </a:t>
            </a:r>
            <a:r>
              <a:rPr lang="en-US" b="1" dirty="0">
                <a:solidFill>
                  <a:schemeClr val="bg1"/>
                </a:solidFill>
              </a:rPr>
              <a:t>mouse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cursor</a:t>
            </a:r>
            <a:r>
              <a:rPr lang="en-US" b="1" dirty="0"/>
              <a:t> </a:t>
            </a:r>
            <a:r>
              <a:rPr lang="en-US" dirty="0"/>
              <a:t>when hovering the element:</a:t>
            </a:r>
          </a:p>
          <a:p>
            <a:pPr lvl="1">
              <a:lnSpc>
                <a:spcPts val="3399"/>
              </a:lnSpc>
              <a:buClr>
                <a:schemeClr val="tx1"/>
              </a:buClr>
            </a:pPr>
            <a:endParaRPr lang="bg-BG" dirty="0"/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697407" y="1998306"/>
            <a:ext cx="5848477" cy="64882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cursor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799" b="1" dirty="0">
                <a:solidFill>
                  <a:srgbClr val="0451A5"/>
                </a:solidFill>
                <a:latin typeface="Consolas" panose="020B0609020204030204" pitchFamily="49" charset="0"/>
              </a:rPr>
              <a:t>pointer;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6ED0F3-9B3A-4948-9C59-5CE64F299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315" y="1998306"/>
            <a:ext cx="2139924" cy="643146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5532" y="2433213"/>
            <a:ext cx="501571" cy="590892"/>
          </a:xfrm>
          <a:prstGeom prst="rect">
            <a:avLst/>
          </a:prstGeom>
        </p:spPr>
      </p:pic>
      <p:sp>
        <p:nvSpPr>
          <p:cNvPr id="13" name="Текстово поле 10">
            <a:extLst>
              <a:ext uri="{FF2B5EF4-FFF2-40B4-BE49-F238E27FC236}">
                <a16:creationId xmlns:a16="http://schemas.microsoft.com/office/drawing/2014/main" id="{562503BC-CA5F-4670-9A45-6893FFA58830}"/>
              </a:ext>
            </a:extLst>
          </p:cNvPr>
          <p:cNvSpPr txBox="1"/>
          <p:nvPr/>
        </p:nvSpPr>
        <p:spPr>
          <a:xfrm>
            <a:off x="697407" y="3144919"/>
            <a:ext cx="5848477" cy="64882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cursor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799" b="1" dirty="0">
                <a:solidFill>
                  <a:srgbClr val="0451A5"/>
                </a:solidFill>
                <a:latin typeface="Consolas" panose="020B0609020204030204" pitchFamily="49" charset="0"/>
              </a:rPr>
              <a:t>move;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70716D-96BA-41B8-8037-37310AA9F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315" y="3114082"/>
            <a:ext cx="2109964" cy="7033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102" y="3465742"/>
            <a:ext cx="500880" cy="500880"/>
          </a:xfrm>
          <a:prstGeom prst="rect">
            <a:avLst/>
          </a:prstGeom>
        </p:spPr>
      </p:pic>
      <p:sp>
        <p:nvSpPr>
          <p:cNvPr id="20" name="Текстово поле 10">
            <a:extLst>
              <a:ext uri="{FF2B5EF4-FFF2-40B4-BE49-F238E27FC236}">
                <a16:creationId xmlns:a16="http://schemas.microsoft.com/office/drawing/2014/main" id="{C8A2CEEB-E234-4577-AD9D-C6FA7F270645}"/>
              </a:ext>
            </a:extLst>
          </p:cNvPr>
          <p:cNvSpPr txBox="1"/>
          <p:nvPr/>
        </p:nvSpPr>
        <p:spPr>
          <a:xfrm>
            <a:off x="697407" y="4327915"/>
            <a:ext cx="5848477" cy="64882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cursor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2799" b="1" dirty="0">
                <a:solidFill>
                  <a:srgbClr val="0451A5"/>
                </a:solidFill>
                <a:latin typeface="Consolas" panose="020B0609020204030204" pitchFamily="49" charset="0"/>
              </a:rPr>
              <a:t>none</a:t>
            </a:r>
            <a:r>
              <a:rPr lang="en-GB" sz="2799" b="1" dirty="0">
                <a:solidFill>
                  <a:srgbClr val="0451A5"/>
                </a:solidFill>
                <a:latin typeface="Consolas" panose="020B0609020204030204" pitchFamily="49" charset="0"/>
              </a:rPr>
              <a:t>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Текстово поле 10">
            <a:extLst>
              <a:ext uri="{FF2B5EF4-FFF2-40B4-BE49-F238E27FC236}">
                <a16:creationId xmlns:a16="http://schemas.microsoft.com/office/drawing/2014/main" id="{94CDB531-DB4A-4DA2-AA61-E1ACAF1F6FB8}"/>
              </a:ext>
            </a:extLst>
          </p:cNvPr>
          <p:cNvSpPr txBox="1"/>
          <p:nvPr/>
        </p:nvSpPr>
        <p:spPr>
          <a:xfrm>
            <a:off x="697407" y="5507697"/>
            <a:ext cx="5848477" cy="64882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cursor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2799" b="1" dirty="0">
                <a:solidFill>
                  <a:srgbClr val="0451A5"/>
                </a:solidFill>
                <a:latin typeface="Consolas" panose="020B0609020204030204" pitchFamily="49" charset="0"/>
              </a:rPr>
              <a:t>col-resize</a:t>
            </a:r>
            <a:r>
              <a:rPr lang="en-GB" sz="2799" b="1" dirty="0">
                <a:solidFill>
                  <a:srgbClr val="0451A5"/>
                </a:solidFill>
                <a:latin typeface="Consolas" panose="020B0609020204030204" pitchFamily="49" charset="0"/>
              </a:rPr>
              <a:t>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62E0DF7-22C1-42CF-B243-FDCAB19685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0315" y="5298849"/>
            <a:ext cx="3742350" cy="1066522"/>
          </a:xfrm>
          <a:prstGeom prst="rect">
            <a:avLst/>
          </a:prstGeom>
        </p:spPr>
      </p:pic>
      <p:pic>
        <p:nvPicPr>
          <p:cNvPr id="1026" name="Picture 2" descr="Interactions - Vector stencils library">
            <a:extLst>
              <a:ext uri="{FF2B5EF4-FFF2-40B4-BE49-F238E27FC236}">
                <a16:creationId xmlns:a16="http://schemas.microsoft.com/office/drawing/2014/main" id="{FA276EDD-B872-4C74-922B-67936AE45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881" y="5957580"/>
            <a:ext cx="648828" cy="64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01E54CE-6975-4E52-AC8D-27699C909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0315" y="4278107"/>
            <a:ext cx="2166506" cy="875294"/>
          </a:xfrm>
          <a:prstGeom prst="rect">
            <a:avLst/>
          </a:prstGeom>
        </p:spPr>
      </p:pic>
      <p:sp>
        <p:nvSpPr>
          <p:cNvPr id="17" name="Slide Number">
            <a:extLst>
              <a:ext uri="{FF2B5EF4-FFF2-40B4-BE49-F238E27FC236}">
                <a16:creationId xmlns:a16="http://schemas.microsoft.com/office/drawing/2014/main" id="{6DB9AFE3-211D-4AFE-9B45-DD23E99F85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055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20" grpId="0" animBg="1"/>
      <p:bldP spid="23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665598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Outline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Outline-width - defines the </a:t>
            </a:r>
            <a:r>
              <a:rPr lang="en-US" b="1" dirty="0">
                <a:solidFill>
                  <a:schemeClr val="bg1"/>
                </a:solidFill>
              </a:rPr>
              <a:t>width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of the element's outlines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Outline-style - defines the </a:t>
            </a:r>
            <a:r>
              <a:rPr lang="en-US" b="1" dirty="0">
                <a:solidFill>
                  <a:schemeClr val="bg1"/>
                </a:solidFill>
              </a:rPr>
              <a:t>style</a:t>
            </a:r>
            <a:r>
              <a:rPr lang="en-US" dirty="0"/>
              <a:t> of the element's outlines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Outline-color - defines the </a:t>
            </a:r>
            <a:r>
              <a:rPr lang="en-US" b="1" dirty="0">
                <a:solidFill>
                  <a:schemeClr val="bg1"/>
                </a:solidFill>
              </a:rPr>
              <a:t>color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of the element's outlines</a:t>
            </a:r>
          </a:p>
          <a:p>
            <a:pPr marL="442912" lvl="1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en-US" dirty="0"/>
          </a:p>
          <a:p>
            <a:pPr marL="442912" lvl="1" indent="0">
              <a:lnSpc>
                <a:spcPts val="3400"/>
              </a:lnSpc>
              <a:buClr>
                <a:schemeClr val="tx1"/>
              </a:buClr>
              <a:buNone/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bg-BG" dirty="0"/>
          </a:p>
        </p:txBody>
      </p:sp>
      <p:sp>
        <p:nvSpPr>
          <p:cNvPr id="8" name="Текстово поле 10"/>
          <p:cNvSpPr txBox="1"/>
          <p:nvPr/>
        </p:nvSpPr>
        <p:spPr>
          <a:xfrm>
            <a:off x="831000" y="3975798"/>
            <a:ext cx="6075000" cy="151077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800" b="1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outline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98658"/>
                </a:solidFill>
                <a:latin typeface="Consolas" panose="020B0609020204030204" pitchFamily="49" charset="0"/>
              </a:rPr>
              <a:t>4px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800" b="1" dirty="0">
                <a:solidFill>
                  <a:srgbClr val="0451A5"/>
                </a:solidFill>
                <a:latin typeface="Consolas" panose="020B0609020204030204" pitchFamily="49" charset="0"/>
              </a:rPr>
              <a:t>dotted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800" b="1" dirty="0">
                <a:solidFill>
                  <a:srgbClr val="0451A5"/>
                </a:solidFill>
                <a:latin typeface="Consolas" panose="020B0609020204030204" pitchFamily="49" charset="0"/>
              </a:rPr>
              <a:t>red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650" y="4359708"/>
            <a:ext cx="3943350" cy="742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3945AAAD-BE87-4056-80C9-0278FD7771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3197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Font Awesome Icons</a:t>
            </a:r>
            <a:endParaRPr lang="en-US" dirty="0"/>
          </a:p>
        </p:txBody>
      </p:sp>
      <p:pic>
        <p:nvPicPr>
          <p:cNvPr id="1026" name="Picture 2" descr="Резултат с изображение за „fontawesome logo png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375" y="819000"/>
            <a:ext cx="4361250" cy="3652548"/>
          </a:xfrm>
          <a:prstGeom prst="roundRect">
            <a:avLst>
              <a:gd name="adj" fmla="val 3934"/>
            </a:avLst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75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0" y="1177048"/>
            <a:ext cx="11815018" cy="552732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</a:rPr>
              <a:t>Font Awesome </a:t>
            </a:r>
            <a:r>
              <a:rPr lang="en-US" sz="3199" dirty="0"/>
              <a:t>provides vector icons, emojis, etc.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999" dirty="0"/>
              <a:t>Add the following link inside </a:t>
            </a:r>
            <a:r>
              <a:rPr lang="en-US" sz="2999" b="1" dirty="0">
                <a:solidFill>
                  <a:schemeClr val="bg1"/>
                </a:solidFill>
                <a:latin typeface="Consolas" panose="020B0609020204030204" pitchFamily="49" charset="0"/>
              </a:rPr>
              <a:t>&lt;head&gt;</a:t>
            </a:r>
            <a:r>
              <a:rPr lang="en-US" sz="2999" b="1" dirty="0">
                <a:solidFill>
                  <a:schemeClr val="bg1"/>
                </a:solidFill>
              </a:rPr>
              <a:t> 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999" dirty="0"/>
              <a:t>Or import Font Awesome in the </a:t>
            </a:r>
            <a:r>
              <a:rPr lang="en-US" sz="2999" b="1" dirty="0">
                <a:solidFill>
                  <a:schemeClr val="bg1"/>
                </a:solidFill>
              </a:rPr>
              <a:t>CSS</a:t>
            </a:r>
            <a:r>
              <a:rPr lang="en-US" sz="2999" dirty="0">
                <a:solidFill>
                  <a:schemeClr val="bg1"/>
                </a:solidFill>
              </a:rPr>
              <a:t> </a:t>
            </a:r>
            <a:r>
              <a:rPr lang="en-US" sz="2999" dirty="0"/>
              <a:t>file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999" dirty="0"/>
              <a:t>Choose an icon</a:t>
            </a:r>
            <a:r>
              <a:rPr lang="en-US" sz="2999" dirty="0">
                <a:sym typeface="Wingdings" panose="05000000000000000000" pitchFamily="2" charset="2"/>
              </a:rPr>
              <a:t>  </a:t>
            </a:r>
            <a:r>
              <a:rPr lang="en-US" sz="2999" dirty="0"/>
              <a:t>copy the </a:t>
            </a:r>
            <a:r>
              <a:rPr lang="en-US" sz="2999" b="1" dirty="0">
                <a:solidFill>
                  <a:schemeClr val="bg1"/>
                </a:solidFill>
                <a:latin typeface="Consolas" panose="020B0609020204030204" pitchFamily="49" charset="0"/>
              </a:rPr>
              <a:t>&lt;i&gt;</a:t>
            </a:r>
            <a:r>
              <a:rPr lang="en-US" sz="2999" dirty="0"/>
              <a:t> element </a:t>
            </a:r>
            <a:r>
              <a:rPr lang="en-US" sz="2999" dirty="0">
                <a:sym typeface="Wingdings" panose="05000000000000000000" pitchFamily="2" charset="2"/>
              </a:rPr>
              <a:t> </a:t>
            </a:r>
            <a:r>
              <a:rPr lang="en-US" sz="2999" dirty="0"/>
              <a:t>paste it in your HTML file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 Awesome</a:t>
            </a:r>
          </a:p>
        </p:txBody>
      </p:sp>
      <p:sp>
        <p:nvSpPr>
          <p:cNvPr id="14" name="Текстово поле 10"/>
          <p:cNvSpPr txBox="1"/>
          <p:nvPr/>
        </p:nvSpPr>
        <p:spPr>
          <a:xfrm>
            <a:off x="525771" y="3490124"/>
            <a:ext cx="11157094" cy="254423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400" b="1">
                <a:latin typeface="Consolas" panose="020B0609020204030204" pitchFamily="49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GB" sz="2399" noProof="1">
                <a:solidFill>
                  <a:srgbClr val="800000"/>
                </a:solidFill>
              </a:rPr>
              <a:t>&lt;head&gt;</a:t>
            </a:r>
            <a:endParaRPr lang="en-GB" sz="2399" noProof="1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2399" noProof="1">
                <a:solidFill>
                  <a:srgbClr val="000000"/>
                </a:solidFill>
              </a:rPr>
              <a:t>  </a:t>
            </a:r>
            <a:r>
              <a:rPr lang="en-GB" sz="2399" noProof="1">
                <a:solidFill>
                  <a:srgbClr val="800000"/>
                </a:solidFill>
              </a:rPr>
              <a:t>&lt;link</a:t>
            </a:r>
            <a:r>
              <a:rPr lang="en-GB" sz="2399" noProof="1">
                <a:solidFill>
                  <a:srgbClr val="FF0000"/>
                </a:solidFill>
              </a:rPr>
              <a:t> rel</a:t>
            </a:r>
            <a:r>
              <a:rPr lang="en-GB" sz="2399" noProof="1">
                <a:solidFill>
                  <a:srgbClr val="000000"/>
                </a:solidFill>
              </a:rPr>
              <a:t>=</a:t>
            </a:r>
            <a:r>
              <a:rPr lang="en-GB" sz="2399" noProof="1">
                <a:solidFill>
                  <a:srgbClr val="0000FF"/>
                </a:solidFill>
              </a:rPr>
              <a:t>"stylesheet"</a:t>
            </a:r>
            <a:r>
              <a:rPr lang="en-GB" sz="2399" noProof="1">
                <a:solidFill>
                  <a:srgbClr val="FF0000"/>
                </a:solidFill>
              </a:rPr>
              <a:t> href</a:t>
            </a:r>
            <a:r>
              <a:rPr lang="en-GB" sz="2399" noProof="1">
                <a:solidFill>
                  <a:srgbClr val="000000"/>
                </a:solidFill>
              </a:rPr>
              <a:t>=</a:t>
            </a:r>
            <a:r>
              <a:rPr lang="en-GB" sz="2399" noProof="1">
                <a:solidFill>
                  <a:srgbClr val="0000FF"/>
                </a:solidFill>
              </a:rPr>
              <a:t>"https://use.fontawesome.com/releases/v5.10.2/css/all.css"</a:t>
            </a:r>
            <a:r>
              <a:rPr lang="en-GB" sz="2399" noProof="1">
                <a:solidFill>
                  <a:srgbClr val="800000"/>
                </a:solidFill>
              </a:rPr>
              <a:t>&gt;</a:t>
            </a:r>
            <a:endParaRPr lang="en-GB" sz="2399" noProof="1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2399" noProof="1">
                <a:solidFill>
                  <a:srgbClr val="800000"/>
                </a:solidFill>
              </a:rPr>
              <a:t>&lt;/head&gt;</a:t>
            </a:r>
            <a:endParaRPr lang="en-GB" sz="2399" noProof="1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2399" noProof="1">
                <a:solidFill>
                  <a:srgbClr val="800000"/>
                </a:solidFill>
              </a:rPr>
              <a:t>&lt;body&gt;</a:t>
            </a:r>
            <a:endParaRPr lang="en-GB" sz="2399" noProof="1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2399" noProof="1">
                <a:solidFill>
                  <a:srgbClr val="800000"/>
                </a:solidFill>
              </a:rPr>
              <a:t>  &lt;a href="#"&gt;</a:t>
            </a:r>
            <a:r>
              <a:rPr lang="en-GB" sz="2399" noProof="1">
                <a:solidFill>
                  <a:schemeClr val="bg1"/>
                </a:solidFill>
              </a:rPr>
              <a:t>&lt;i </a:t>
            </a:r>
            <a:r>
              <a:rPr lang="en-GB" sz="2399" noProof="1">
                <a:solidFill>
                  <a:srgbClr val="FF0000"/>
                </a:solidFill>
              </a:rPr>
              <a:t>class</a:t>
            </a:r>
            <a:r>
              <a:rPr lang="en-GB" sz="2399" noProof="1">
                <a:solidFill>
                  <a:schemeClr val="accent6">
                    <a:lumMod val="10000"/>
                  </a:schemeClr>
                </a:solidFill>
              </a:rPr>
              <a:t>="</a:t>
            </a:r>
            <a:r>
              <a:rPr lang="en-GB" sz="2399" noProof="1">
                <a:solidFill>
                  <a:srgbClr val="0070C0"/>
                </a:solidFill>
              </a:rPr>
              <a:t>fa</a:t>
            </a:r>
            <a:r>
              <a:rPr lang="en-GB" sz="2399" noProof="1">
                <a:solidFill>
                  <a:schemeClr val="accent3">
                    <a:lumMod val="75000"/>
                  </a:schemeClr>
                </a:solidFill>
                <a:latin typeface="+mn-lt"/>
              </a:rPr>
              <a:t> </a:t>
            </a:r>
            <a:r>
              <a:rPr lang="en-GB" sz="2399" noProof="1">
                <a:solidFill>
                  <a:srgbClr val="0070C0"/>
                </a:solidFill>
              </a:rPr>
              <a:t>fa-home</a:t>
            </a:r>
            <a:r>
              <a:rPr lang="en-GB" sz="2399" noProof="1">
                <a:solidFill>
                  <a:schemeClr val="accent3">
                    <a:lumMod val="75000"/>
                  </a:schemeClr>
                </a:solidFill>
                <a:latin typeface="+mn-lt"/>
              </a:rPr>
              <a:t> </a:t>
            </a:r>
            <a:r>
              <a:rPr lang="en-GB" sz="2399" noProof="1">
                <a:solidFill>
                  <a:srgbClr val="0070C0"/>
                </a:solidFill>
              </a:rPr>
              <a:t>fa-fw</a:t>
            </a:r>
            <a:r>
              <a:rPr lang="en-GB" sz="2399" noProof="1">
                <a:solidFill>
                  <a:schemeClr val="accent6">
                    <a:lumMod val="10000"/>
                  </a:schemeClr>
                </a:solidFill>
              </a:rPr>
              <a:t>"</a:t>
            </a:r>
            <a:r>
              <a:rPr lang="en-GB" sz="2399" noProof="1">
                <a:solidFill>
                  <a:schemeClr val="bg1"/>
                </a:solidFill>
              </a:rPr>
              <a:t>&gt;&lt;/i&gt;</a:t>
            </a:r>
            <a:r>
              <a:rPr lang="en-GB" sz="2399" noProof="1">
                <a:solidFill>
                  <a:schemeClr val="accent6">
                    <a:lumMod val="10000"/>
                  </a:schemeClr>
                </a:solidFill>
              </a:rPr>
              <a:t>Home</a:t>
            </a:r>
            <a:r>
              <a:rPr lang="en-GB" sz="2399" noProof="1">
                <a:solidFill>
                  <a:srgbClr val="800000"/>
                </a:solidFill>
              </a:rPr>
              <a:t>&lt;/a&gt;</a:t>
            </a:r>
          </a:p>
          <a:p>
            <a:pPr>
              <a:lnSpc>
                <a:spcPct val="90000"/>
              </a:lnSpc>
            </a:pPr>
            <a:r>
              <a:rPr lang="en-GB" sz="2399" noProof="1">
                <a:solidFill>
                  <a:srgbClr val="800000"/>
                </a:solidFill>
              </a:rPr>
              <a:t>&lt;/body&gt;</a:t>
            </a:r>
            <a:endParaRPr lang="en-GB" sz="2399" noProof="1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650" y="1910501"/>
            <a:ext cx="2149699" cy="821613"/>
          </a:xfrm>
          <a:prstGeom prst="roundRect">
            <a:avLst>
              <a:gd name="adj" fmla="val 7927"/>
            </a:avLst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16" name="Текстово поле 10"/>
          <p:cNvSpPr txBox="1"/>
          <p:nvPr/>
        </p:nvSpPr>
        <p:spPr>
          <a:xfrm>
            <a:off x="525771" y="6034361"/>
            <a:ext cx="11157094" cy="571903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299" noProof="1">
                <a:solidFill>
                  <a:srgbClr val="0000FF"/>
                </a:solidFill>
              </a:rPr>
              <a:t>@import</a:t>
            </a:r>
            <a:r>
              <a:rPr lang="en-GB" sz="2299" noProof="1">
                <a:solidFill>
                  <a:srgbClr val="000000"/>
                </a:solidFill>
              </a:rPr>
              <a:t> </a:t>
            </a:r>
            <a:r>
              <a:rPr lang="en-GB" sz="2299" noProof="1">
                <a:solidFill>
                  <a:srgbClr val="A31515"/>
                </a:solidFill>
              </a:rPr>
              <a:t>'https://use.fontawesome.com/releases/v5.10.2/css/all.css'</a:t>
            </a:r>
            <a:r>
              <a:rPr lang="en-GB" sz="2299" noProof="1">
                <a:solidFill>
                  <a:srgbClr val="000000"/>
                </a:solidFill>
              </a:rPr>
              <a:t>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E0A02B-9AE2-4E76-B6D7-463691964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350" y="1325268"/>
            <a:ext cx="1945460" cy="1410896"/>
          </a:xfrm>
          <a:prstGeom prst="roundRect">
            <a:avLst>
              <a:gd name="adj" fmla="val 4823"/>
            </a:avLst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022EE501-DBD6-4C24-8402-727E861AC0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079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0F305C-29EC-448C-B7E2-A58384B757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HTML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CSS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and</a:t>
            </a:r>
            <a:r>
              <a:rPr lang="en-US" b="1" dirty="0">
                <a:solidFill>
                  <a:schemeClr val="bg1"/>
                </a:solidFill>
              </a:rPr>
              <a:t> Font Awesome icons</a:t>
            </a:r>
            <a:r>
              <a:rPr lang="en-US" dirty="0"/>
              <a:t> create a </a:t>
            </a:r>
            <a:r>
              <a:rPr lang="en-US" b="1" dirty="0">
                <a:solidFill>
                  <a:schemeClr val="bg1"/>
                </a:solidFill>
              </a:rPr>
              <a:t>navigation menu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buttons</a:t>
            </a:r>
            <a:r>
              <a:rPr lang="en-US" dirty="0"/>
              <a:t> like the following: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677C9D-80C6-46C1-86AE-23DE0FFF0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Font Awesome Icons – Exercise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77" y="2530182"/>
            <a:ext cx="4627944" cy="3599512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950" y="5748297"/>
            <a:ext cx="494871" cy="590945"/>
          </a:xfrm>
          <a:prstGeom prst="rect">
            <a:avLst/>
          </a:prstGeom>
        </p:spPr>
      </p:pic>
      <p:sp>
        <p:nvSpPr>
          <p:cNvPr id="7" name="Текстово поле 10">
            <a:extLst>
              <a:ext uri="{FF2B5EF4-FFF2-40B4-BE49-F238E27FC236}">
                <a16:creationId xmlns:a16="http://schemas.microsoft.com/office/drawing/2014/main" id="{EE86C718-7D97-4958-A70C-E605A6277ECA}"/>
              </a:ext>
            </a:extLst>
          </p:cNvPr>
          <p:cNvSpPr txBox="1"/>
          <p:nvPr/>
        </p:nvSpPr>
        <p:spPr>
          <a:xfrm>
            <a:off x="5354583" y="3204060"/>
            <a:ext cx="6378940" cy="254423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400" b="1">
                <a:latin typeface="Consolas" panose="020B0609020204030204" pitchFamily="49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399" noProof="1">
                <a:solidFill>
                  <a:srgbClr val="A31515"/>
                </a:solidFill>
              </a:rPr>
              <a:t>&lt;i class</a:t>
            </a:r>
            <a:r>
              <a:rPr lang="en-US" sz="2399" noProof="1">
                <a:solidFill>
                  <a:srgbClr val="000000"/>
                </a:solidFill>
              </a:rPr>
              <a:t>="</a:t>
            </a:r>
            <a:r>
              <a:rPr lang="en-US" sz="2399" noProof="1">
                <a:solidFill>
                  <a:srgbClr val="0070C0"/>
                </a:solidFill>
              </a:rPr>
              <a:t>fas</a:t>
            </a:r>
            <a:r>
              <a:rPr lang="en-US" sz="2399" noProof="1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399" noProof="1">
                <a:solidFill>
                  <a:srgbClr val="0070C0"/>
                </a:solidFill>
              </a:rPr>
              <a:t>fa-home</a:t>
            </a:r>
            <a:r>
              <a:rPr lang="en-US" sz="2399" noProof="1">
                <a:solidFill>
                  <a:srgbClr val="000000"/>
                </a:solidFill>
              </a:rPr>
              <a:t>"</a:t>
            </a:r>
            <a:r>
              <a:rPr lang="en-US" sz="2399" noProof="1">
                <a:solidFill>
                  <a:srgbClr val="A31515"/>
                </a:solidFill>
              </a:rPr>
              <a:t>&gt;&lt;/i&gt;</a:t>
            </a:r>
          </a:p>
          <a:p>
            <a:pPr>
              <a:lnSpc>
                <a:spcPct val="90000"/>
              </a:lnSpc>
            </a:pPr>
            <a:r>
              <a:rPr lang="en-US" sz="2399" noProof="1">
                <a:solidFill>
                  <a:srgbClr val="A31515"/>
                </a:solidFill>
              </a:rPr>
              <a:t>&lt;i class</a:t>
            </a:r>
            <a:r>
              <a:rPr lang="en-US" sz="2399" noProof="1">
                <a:solidFill>
                  <a:srgbClr val="000000"/>
                </a:solidFill>
              </a:rPr>
              <a:t>="</a:t>
            </a:r>
            <a:r>
              <a:rPr lang="en-US" sz="2399" noProof="1">
                <a:solidFill>
                  <a:srgbClr val="0070C0"/>
                </a:solidFill>
              </a:rPr>
              <a:t>fas</a:t>
            </a:r>
            <a:r>
              <a:rPr lang="en-US" sz="2399" noProof="1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399" noProof="1">
                <a:solidFill>
                  <a:srgbClr val="0070C0"/>
                </a:solidFill>
              </a:rPr>
              <a:t>fa-book</a:t>
            </a:r>
            <a:r>
              <a:rPr lang="en-US" sz="2399" noProof="1">
                <a:solidFill>
                  <a:srgbClr val="000000"/>
                </a:solidFill>
              </a:rPr>
              <a:t>"</a:t>
            </a:r>
            <a:r>
              <a:rPr lang="en-US" sz="2399" noProof="1">
                <a:solidFill>
                  <a:srgbClr val="A31515"/>
                </a:solidFill>
              </a:rPr>
              <a:t>&gt;&lt;/i&gt;</a:t>
            </a:r>
          </a:p>
          <a:p>
            <a:pPr>
              <a:lnSpc>
                <a:spcPct val="90000"/>
              </a:lnSpc>
            </a:pPr>
            <a:r>
              <a:rPr lang="en-US" sz="2399" noProof="1">
                <a:solidFill>
                  <a:srgbClr val="A31515"/>
                </a:solidFill>
              </a:rPr>
              <a:t>&lt;i class</a:t>
            </a:r>
            <a:r>
              <a:rPr lang="en-US" sz="2399" noProof="1">
                <a:solidFill>
                  <a:srgbClr val="000000"/>
                </a:solidFill>
              </a:rPr>
              <a:t>="</a:t>
            </a:r>
            <a:r>
              <a:rPr lang="en-US" sz="2399" noProof="1">
                <a:solidFill>
                  <a:srgbClr val="0070C0"/>
                </a:solidFill>
              </a:rPr>
              <a:t>fas</a:t>
            </a:r>
            <a:r>
              <a:rPr lang="en-US" sz="2399" noProof="1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399" noProof="1">
                <a:solidFill>
                  <a:srgbClr val="0070C0"/>
                </a:solidFill>
              </a:rPr>
              <a:t>fa-pencil-alt</a:t>
            </a:r>
            <a:r>
              <a:rPr lang="en-US" sz="2399" noProof="1">
                <a:solidFill>
                  <a:srgbClr val="000000"/>
                </a:solidFill>
              </a:rPr>
              <a:t>"</a:t>
            </a:r>
            <a:r>
              <a:rPr lang="en-US" sz="2399" noProof="1">
                <a:solidFill>
                  <a:srgbClr val="A31515"/>
                </a:solidFill>
              </a:rPr>
              <a:t>&gt;&lt;/i&gt;</a:t>
            </a:r>
          </a:p>
          <a:p>
            <a:pPr>
              <a:lnSpc>
                <a:spcPct val="90000"/>
              </a:lnSpc>
            </a:pPr>
            <a:r>
              <a:rPr lang="en-US" sz="2399" noProof="1">
                <a:solidFill>
                  <a:srgbClr val="A31515"/>
                </a:solidFill>
              </a:rPr>
              <a:t>&lt;i class</a:t>
            </a:r>
            <a:r>
              <a:rPr lang="en-US" sz="2399" noProof="1">
                <a:solidFill>
                  <a:srgbClr val="000000"/>
                </a:solidFill>
              </a:rPr>
              <a:t>="</a:t>
            </a:r>
            <a:r>
              <a:rPr lang="en-US" sz="2399" noProof="1">
                <a:solidFill>
                  <a:srgbClr val="0070C0"/>
                </a:solidFill>
              </a:rPr>
              <a:t>fas</a:t>
            </a:r>
            <a:r>
              <a:rPr lang="en-US" sz="2399" noProof="1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399" noProof="1">
                <a:solidFill>
                  <a:srgbClr val="0070C0"/>
                </a:solidFill>
              </a:rPr>
              <a:t>fa-cogs</a:t>
            </a:r>
            <a:r>
              <a:rPr lang="en-US" sz="2399" noProof="1">
                <a:solidFill>
                  <a:srgbClr val="000000"/>
                </a:solidFill>
              </a:rPr>
              <a:t>"</a:t>
            </a:r>
            <a:r>
              <a:rPr lang="en-US" sz="2399" noProof="1">
                <a:solidFill>
                  <a:srgbClr val="A31515"/>
                </a:solidFill>
              </a:rPr>
              <a:t>&gt;&lt;/i&gt;</a:t>
            </a:r>
            <a:br>
              <a:rPr lang="en-US" sz="2399" noProof="1">
                <a:solidFill>
                  <a:srgbClr val="000000"/>
                </a:solidFill>
              </a:rPr>
            </a:br>
            <a:r>
              <a:rPr lang="en-US" sz="2399" noProof="1">
                <a:solidFill>
                  <a:srgbClr val="A31515"/>
                </a:solidFill>
              </a:rPr>
              <a:t>&lt;i class</a:t>
            </a:r>
            <a:r>
              <a:rPr lang="en-US" sz="2399" noProof="1">
                <a:solidFill>
                  <a:srgbClr val="000000"/>
                </a:solidFill>
              </a:rPr>
              <a:t>="</a:t>
            </a:r>
            <a:r>
              <a:rPr lang="en-US" sz="2399" noProof="1">
                <a:solidFill>
                  <a:srgbClr val="0070C0"/>
                </a:solidFill>
              </a:rPr>
              <a:t>fas</a:t>
            </a:r>
            <a:r>
              <a:rPr lang="en-US" sz="2399" noProof="1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399" noProof="1">
                <a:solidFill>
                  <a:srgbClr val="0070C0"/>
                </a:solidFill>
              </a:rPr>
              <a:t>fa-shopping-cart</a:t>
            </a:r>
            <a:r>
              <a:rPr lang="en-US" sz="2399" noProof="1">
                <a:solidFill>
                  <a:srgbClr val="000000"/>
                </a:solidFill>
              </a:rPr>
              <a:t>"</a:t>
            </a:r>
            <a:r>
              <a:rPr lang="en-US" sz="2399" noProof="1">
                <a:solidFill>
                  <a:srgbClr val="A31515"/>
                </a:solidFill>
              </a:rPr>
              <a:t>&gt;&lt;/i&gt;</a:t>
            </a:r>
          </a:p>
          <a:p>
            <a:pPr>
              <a:lnSpc>
                <a:spcPct val="90000"/>
              </a:lnSpc>
            </a:pPr>
            <a:r>
              <a:rPr lang="it-IT" sz="2399" noProof="1">
                <a:solidFill>
                  <a:srgbClr val="A31515"/>
                </a:solidFill>
              </a:rPr>
              <a:t>&lt;i class</a:t>
            </a:r>
            <a:r>
              <a:rPr lang="it-IT" sz="2399" noProof="1">
                <a:solidFill>
                  <a:srgbClr val="000000"/>
                </a:solidFill>
              </a:rPr>
              <a:t>="</a:t>
            </a:r>
            <a:r>
              <a:rPr lang="it-IT" sz="2399" noProof="1">
                <a:solidFill>
                  <a:srgbClr val="0070C0"/>
                </a:solidFill>
              </a:rPr>
              <a:t>fas</a:t>
            </a:r>
            <a:r>
              <a:rPr lang="it-IT" sz="2399" noProof="1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sz="2399" noProof="1">
                <a:solidFill>
                  <a:srgbClr val="0070C0"/>
                </a:solidFill>
              </a:rPr>
              <a:t>fa-info-circle</a:t>
            </a:r>
            <a:r>
              <a:rPr lang="it-IT" sz="2399" noProof="1">
                <a:solidFill>
                  <a:srgbClr val="000000"/>
                </a:solidFill>
              </a:rPr>
              <a:t>"</a:t>
            </a:r>
            <a:r>
              <a:rPr lang="it-IT" sz="2399" noProof="1">
                <a:solidFill>
                  <a:srgbClr val="A31515"/>
                </a:solidFill>
              </a:rPr>
              <a:t>&gt;&lt;/i&gt;</a:t>
            </a:r>
          </a:p>
          <a:p>
            <a:pPr>
              <a:lnSpc>
                <a:spcPct val="90000"/>
              </a:lnSpc>
            </a:pPr>
            <a:r>
              <a:rPr lang="en-US" sz="2399" noProof="1">
                <a:solidFill>
                  <a:srgbClr val="A31515"/>
                </a:solidFill>
              </a:rPr>
              <a:t>&lt;i class</a:t>
            </a:r>
            <a:r>
              <a:rPr lang="en-US" sz="2399" noProof="1">
                <a:solidFill>
                  <a:srgbClr val="000000"/>
                </a:solidFill>
              </a:rPr>
              <a:t>="</a:t>
            </a:r>
            <a:r>
              <a:rPr lang="en-US" sz="2399" noProof="1">
                <a:solidFill>
                  <a:srgbClr val="0070C0"/>
                </a:solidFill>
              </a:rPr>
              <a:t>far</a:t>
            </a:r>
            <a:r>
              <a:rPr lang="en-US" sz="2399" noProof="1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399" noProof="1">
                <a:solidFill>
                  <a:srgbClr val="0070C0"/>
                </a:solidFill>
              </a:rPr>
              <a:t>fa-trash-alt</a:t>
            </a:r>
            <a:r>
              <a:rPr lang="en-US" sz="2399" noProof="1">
                <a:solidFill>
                  <a:srgbClr val="000000"/>
                </a:solidFill>
              </a:rPr>
              <a:t>"</a:t>
            </a:r>
            <a:r>
              <a:rPr lang="en-US" sz="2399" noProof="1">
                <a:solidFill>
                  <a:srgbClr val="A31515"/>
                </a:solidFill>
              </a:rPr>
              <a:t>&gt;&lt;/i&gt;</a:t>
            </a:r>
            <a:endParaRPr lang="en-GB" sz="2399" noProof="1">
              <a:solidFill>
                <a:srgbClr val="A31515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007C9A-C930-4DA2-8F8F-38BBC6650E06}"/>
              </a:ext>
            </a:extLst>
          </p:cNvPr>
          <p:cNvSpPr txBox="1"/>
          <p:nvPr/>
        </p:nvSpPr>
        <p:spPr>
          <a:xfrm>
            <a:off x="5465191" y="2439259"/>
            <a:ext cx="6099327" cy="619047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255" indent="-360255" defTabSz="1218072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en-US" sz="3397" dirty="0">
                <a:solidFill>
                  <a:srgbClr val="234465"/>
                </a:solidFill>
                <a:latin typeface="Calibri"/>
              </a:rPr>
              <a:t>Hints:</a:t>
            </a:r>
            <a:endParaRPr lang="bg-BG" sz="3397" dirty="0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73BAFCAF-73B7-4D9B-9336-4817CFBD22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778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67680C16-C7EB-4618-9C5D-1702DEE76265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Used in 90% of All Internet Sites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HTML Common Elements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5E7E3A7-C2E6-4217-8EEC-E48F9DC8777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extBox 3"/>
          <p:cNvSpPr txBox="1"/>
          <p:nvPr/>
        </p:nvSpPr>
        <p:spPr>
          <a:xfrm rot="1008642">
            <a:off x="6031339" y="1162151"/>
            <a:ext cx="993924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rgbClr val="00B050"/>
                </a:solidFill>
              </a:rPr>
              <a:t>&lt;div&gt;</a:t>
            </a:r>
          </a:p>
        </p:txBody>
      </p:sp>
      <p:sp>
        <p:nvSpPr>
          <p:cNvPr id="5" name="TextBox 4"/>
          <p:cNvSpPr txBox="1"/>
          <p:nvPr/>
        </p:nvSpPr>
        <p:spPr>
          <a:xfrm rot="20516259">
            <a:off x="5988111" y="3495010"/>
            <a:ext cx="1369120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rgbClr val="92D050"/>
                </a:solidFill>
              </a:rPr>
              <a:t>&lt;script&gt;</a:t>
            </a:r>
          </a:p>
        </p:txBody>
      </p:sp>
      <p:sp>
        <p:nvSpPr>
          <p:cNvPr id="6" name="TextBox 5"/>
          <p:cNvSpPr txBox="1"/>
          <p:nvPr/>
        </p:nvSpPr>
        <p:spPr>
          <a:xfrm rot="699201">
            <a:off x="6222531" y="2729282"/>
            <a:ext cx="1555085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rgbClr val="00B0F0"/>
                </a:solidFill>
              </a:rPr>
              <a:t>&lt;button&gt;</a:t>
            </a:r>
          </a:p>
        </p:txBody>
      </p:sp>
      <p:sp>
        <p:nvSpPr>
          <p:cNvPr id="7" name="TextBox 6"/>
          <p:cNvSpPr txBox="1"/>
          <p:nvPr/>
        </p:nvSpPr>
        <p:spPr>
          <a:xfrm rot="21098724">
            <a:off x="5734050" y="2230345"/>
            <a:ext cx="715074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rgbClr val="FF3399"/>
                </a:solidFill>
              </a:rPr>
              <a:t>&lt;a&gt;</a:t>
            </a:r>
          </a:p>
        </p:txBody>
      </p:sp>
      <p:sp>
        <p:nvSpPr>
          <p:cNvPr id="8" name="TextBox 7"/>
          <p:cNvSpPr txBox="1"/>
          <p:nvPr/>
        </p:nvSpPr>
        <p:spPr>
          <a:xfrm rot="20856118">
            <a:off x="4338397" y="2688175"/>
            <a:ext cx="1248735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rgbClr val="00B050"/>
                </a:solidFill>
              </a:rPr>
              <a:t>&lt;span&gt;</a:t>
            </a:r>
          </a:p>
        </p:txBody>
      </p:sp>
      <p:sp>
        <p:nvSpPr>
          <p:cNvPr id="9" name="TextBox 8"/>
          <p:cNvSpPr txBox="1"/>
          <p:nvPr/>
        </p:nvSpPr>
        <p:spPr>
          <a:xfrm rot="630690">
            <a:off x="6942958" y="2043494"/>
            <a:ext cx="719881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rgbClr val="FFFF00"/>
                </a:solidFill>
              </a:rPr>
              <a:t>&lt;li&gt;</a:t>
            </a:r>
          </a:p>
        </p:txBody>
      </p:sp>
      <p:sp>
        <p:nvSpPr>
          <p:cNvPr id="10" name="TextBox 9"/>
          <p:cNvSpPr txBox="1"/>
          <p:nvPr/>
        </p:nvSpPr>
        <p:spPr>
          <a:xfrm rot="20050254">
            <a:off x="7048211" y="2440165"/>
            <a:ext cx="824050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/>
              <a:t>&lt;ul&gt;</a:t>
            </a:r>
          </a:p>
        </p:txBody>
      </p:sp>
      <p:sp>
        <p:nvSpPr>
          <p:cNvPr id="11" name="TextBox 10"/>
          <p:cNvSpPr txBox="1"/>
          <p:nvPr/>
        </p:nvSpPr>
        <p:spPr>
          <a:xfrm rot="21240044">
            <a:off x="5180805" y="1725619"/>
            <a:ext cx="1615727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rgbClr val="7030A0"/>
                </a:solidFill>
              </a:rPr>
              <a:t>&lt;section&gt;</a:t>
            </a:r>
          </a:p>
        </p:txBody>
      </p:sp>
      <p:sp>
        <p:nvSpPr>
          <p:cNvPr id="12" name="TextBox 11"/>
          <p:cNvSpPr txBox="1"/>
          <p:nvPr/>
        </p:nvSpPr>
        <p:spPr>
          <a:xfrm rot="21110687">
            <a:off x="5050205" y="1274414"/>
            <a:ext cx="915397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chemeClr val="bg1"/>
                </a:solidFill>
              </a:rPr>
              <a:t>&lt;h1&gt;</a:t>
            </a:r>
          </a:p>
        </p:txBody>
      </p:sp>
      <p:sp>
        <p:nvSpPr>
          <p:cNvPr id="13" name="TextBox 12"/>
          <p:cNvSpPr txBox="1"/>
          <p:nvPr/>
        </p:nvSpPr>
        <p:spPr>
          <a:xfrm rot="255400">
            <a:off x="4739103" y="3306204"/>
            <a:ext cx="1485533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rgbClr val="ADA485"/>
                </a:solidFill>
              </a:rPr>
              <a:t>&lt;strong&gt;</a:t>
            </a:r>
          </a:p>
        </p:txBody>
      </p:sp>
      <p:sp>
        <p:nvSpPr>
          <p:cNvPr id="14" name="TextBox 13"/>
          <p:cNvSpPr txBox="1"/>
          <p:nvPr/>
        </p:nvSpPr>
        <p:spPr>
          <a:xfrm rot="826208">
            <a:off x="5321832" y="2899424"/>
            <a:ext cx="1333673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chemeClr val="bg1"/>
                </a:solidFill>
              </a:rPr>
              <a:t>&lt;input&gt;</a:t>
            </a:r>
          </a:p>
        </p:txBody>
      </p:sp>
      <p:sp>
        <p:nvSpPr>
          <p:cNvPr id="15" name="TextBox 14"/>
          <p:cNvSpPr txBox="1"/>
          <p:nvPr/>
        </p:nvSpPr>
        <p:spPr>
          <a:xfrm rot="161718">
            <a:off x="4421028" y="2139956"/>
            <a:ext cx="1093284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rgbClr val="0070C0"/>
                </a:solidFill>
              </a:rPr>
              <a:t>&lt;img&gt;</a:t>
            </a:r>
          </a:p>
        </p:txBody>
      </p:sp>
    </p:spTree>
    <p:extLst>
      <p:ext uri="{BB962C8B-B14F-4D97-AF65-F5344CB8AC3E}">
        <p14:creationId xmlns:p14="http://schemas.microsoft.com/office/powerpoint/2010/main" val="296089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Headings and Paragraphs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4294967295"/>
          </p:nvPr>
        </p:nvSpPr>
        <p:spPr>
          <a:xfrm>
            <a:off x="132955" y="1234035"/>
            <a:ext cx="11801576" cy="5569087"/>
          </a:xfrm>
        </p:spPr>
        <p:txBody>
          <a:bodyPr>
            <a:normAutofit/>
          </a:bodyPr>
          <a:lstStyle/>
          <a:p>
            <a:r>
              <a:rPr lang="en-US" sz="3400" dirty="0"/>
              <a:t>Headings: </a:t>
            </a:r>
            <a:r>
              <a:rPr lang="en-US" sz="34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3400" b="1" dirty="0">
                <a:solidFill>
                  <a:schemeClr val="bg1"/>
                </a:solidFill>
                <a:cs typeface="Consolas" pitchFamily="49" charset="0"/>
              </a:rPr>
              <a:t> </a:t>
            </a:r>
            <a:r>
              <a:rPr lang="en-US" sz="3400" dirty="0"/>
              <a:t>to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34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&lt;h6&gt;</a:t>
            </a:r>
          </a:p>
          <a:p>
            <a:endParaRPr lang="en-US" sz="3199" dirty="0"/>
          </a:p>
          <a:p>
            <a:endParaRPr lang="en-US" sz="3199" dirty="0"/>
          </a:p>
          <a:p>
            <a:endParaRPr lang="en-US" sz="3199" dirty="0"/>
          </a:p>
          <a:p>
            <a:r>
              <a:rPr lang="en-US" sz="3400" dirty="0"/>
              <a:t>Paragraphs: </a:t>
            </a:r>
            <a:r>
              <a:rPr lang="en-US" sz="34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&lt;p&gt;&lt;/p&gt;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479489" y="1884637"/>
            <a:ext cx="11343399" cy="19411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799" b="1" noProof="1">
                <a:cs typeface="Consolas" pitchFamily="49" charset="0"/>
              </a:rPr>
              <a:t>This is Heading 1 </a:t>
            </a:r>
            <a:r>
              <a:rPr lang="ru-RU" sz="2799" b="1" noProof="1">
                <a:cs typeface="Consolas" pitchFamily="49" charset="0"/>
              </a:rPr>
              <a:t>(</a:t>
            </a:r>
            <a:r>
              <a:rPr lang="en-US" sz="2799" b="1" noProof="1">
                <a:cs typeface="Consolas" pitchFamily="49" charset="0"/>
              </a:rPr>
              <a:t>Biggest</a:t>
            </a:r>
            <a:r>
              <a:rPr lang="ru-RU" sz="2799" b="1" noProof="1">
                <a:cs typeface="Consolas" pitchFamily="49" charset="0"/>
              </a:rPr>
              <a:t>)</a:t>
            </a:r>
            <a:r>
              <a:rPr lang="ru-RU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&lt;h2&gt;</a:t>
            </a:r>
            <a:r>
              <a:rPr lang="en-US" sz="2799" b="1" noProof="1">
                <a:cs typeface="Consolas" pitchFamily="49" charset="0"/>
              </a:rPr>
              <a:t>This is Heading 2 </a:t>
            </a:r>
            <a:r>
              <a:rPr lang="ru-RU" sz="2799" b="1" noProof="1">
                <a:cs typeface="Consolas" pitchFamily="49" charset="0"/>
              </a:rPr>
              <a:t>(</a:t>
            </a:r>
            <a:r>
              <a:rPr lang="en-US" sz="2799" b="1" noProof="1">
                <a:cs typeface="Consolas" pitchFamily="49" charset="0"/>
              </a:rPr>
              <a:t>Smaller</a:t>
            </a:r>
            <a:r>
              <a:rPr lang="ru-RU" sz="2799" b="1" noProof="1">
                <a:cs typeface="Consolas" pitchFamily="49" charset="0"/>
              </a:rPr>
              <a:t>)</a:t>
            </a:r>
            <a:r>
              <a:rPr lang="ru-RU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&lt;h3&gt;</a:t>
            </a:r>
            <a:r>
              <a:rPr lang="en-US" sz="2799" b="1" noProof="1">
                <a:cs typeface="Consolas" pitchFamily="49" charset="0"/>
              </a:rPr>
              <a:t>This is Heading 3 </a:t>
            </a:r>
            <a:r>
              <a:rPr lang="ru-RU" sz="2799" b="1" noProof="1">
                <a:cs typeface="Consolas" pitchFamily="49" charset="0"/>
              </a:rPr>
              <a:t>(</a:t>
            </a:r>
            <a:r>
              <a:rPr lang="en-US" sz="2799" b="1" noProof="1">
                <a:cs typeface="Consolas" pitchFamily="49" charset="0"/>
              </a:rPr>
              <a:t>More Smaller</a:t>
            </a:r>
            <a:r>
              <a:rPr lang="ru-RU" sz="2799" b="1" noProof="1">
                <a:cs typeface="Consolas" pitchFamily="49" charset="0"/>
              </a:rPr>
              <a:t>)</a:t>
            </a:r>
            <a:r>
              <a:rPr lang="ru-RU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&lt;/h3&gt;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&lt;h4&gt;</a:t>
            </a:r>
            <a:r>
              <a:rPr lang="en-US" sz="2799" b="1" noProof="1">
                <a:cs typeface="Consolas" pitchFamily="49" charset="0"/>
              </a:rPr>
              <a:t>This is Heading 4 </a:t>
            </a:r>
            <a:r>
              <a:rPr lang="ru-RU" sz="2799" b="1" noProof="1">
                <a:cs typeface="Consolas" pitchFamily="49" charset="0"/>
              </a:rPr>
              <a:t>(</a:t>
            </a:r>
            <a:r>
              <a:rPr lang="en-US" sz="2799" b="1" noProof="1">
                <a:cs typeface="Consolas" pitchFamily="49" charset="0"/>
              </a:rPr>
              <a:t>Smallest</a:t>
            </a:r>
            <a:r>
              <a:rPr lang="ru-RU" sz="2799" b="1" noProof="1">
                <a:cs typeface="Consolas" pitchFamily="49" charset="0"/>
              </a:rPr>
              <a:t>)</a:t>
            </a:r>
            <a:r>
              <a:rPr lang="ru-RU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&lt;/h4&gt;</a:t>
            </a:r>
            <a:endParaRPr lang="en-US" sz="2799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479489" y="4558938"/>
            <a:ext cx="11343399" cy="20642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First paragraph</a:t>
            </a:r>
            <a:r>
              <a:rPr lang="ru-RU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Second paragraph</a:t>
            </a:r>
            <a:r>
              <a:rPr lang="ru-RU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&lt;br</a:t>
            </a:r>
            <a:r>
              <a:rPr lang="en-US" sz="2999" b="1" noProof="1">
                <a:solidFill>
                  <a:schemeClr val="bg1"/>
                </a:solidFill>
                <a:cs typeface="Consolas" pitchFamily="49" charset="0"/>
              </a:rPr>
              <a:t> 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ru-RU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&gt; </a:t>
            </a:r>
            <a:r>
              <a:rPr lang="ru-RU" sz="2799" b="1" i="1" noProof="1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&lt;!</a:t>
            </a:r>
            <a:r>
              <a:rPr lang="en-US" sz="2799" b="1" i="1" noProof="1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--</a:t>
            </a:r>
            <a:r>
              <a:rPr lang="ru-RU" sz="2799" b="1" i="1" noProof="1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799" b="1" i="1" noProof="1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empty line</a:t>
            </a:r>
            <a:r>
              <a:rPr lang="ru-RU" sz="2799" b="1" i="1" noProof="1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--&gt;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Third paragraph</a:t>
            </a:r>
            <a:r>
              <a:rPr lang="ru-RU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6275954" y="5093566"/>
            <a:ext cx="1708250" cy="652600"/>
          </a:xfrm>
          <a:prstGeom prst="wedgeRoundRectCallout">
            <a:avLst>
              <a:gd name="adj1" fmla="val -74644"/>
              <a:gd name="adj2" fmla="val 5611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</a:rPr>
              <a:t>Comment</a:t>
            </a:r>
            <a:endParaRPr lang="bg-BG" sz="2399" b="1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109" y="247524"/>
            <a:ext cx="5266096" cy="24483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392" y="3154368"/>
            <a:ext cx="3092941" cy="31468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5BCBDE6A-F7D4-4C5D-B8D5-031AC29F7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887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02536" y="1179587"/>
            <a:ext cx="11804750" cy="5569086"/>
          </a:xfrm>
        </p:spPr>
        <p:txBody>
          <a:bodyPr/>
          <a:lstStyle/>
          <a:p>
            <a:r>
              <a:rPr lang="en-ZA" dirty="0"/>
              <a:t>External hyperlink</a:t>
            </a:r>
          </a:p>
          <a:p>
            <a:endParaRPr lang="en-ZA" dirty="0"/>
          </a:p>
          <a:p>
            <a:pPr>
              <a:spcBef>
                <a:spcPts val="1200"/>
              </a:spcBef>
            </a:pPr>
            <a:r>
              <a:rPr lang="en-ZA" dirty="0"/>
              <a:t>Local hyperlink</a:t>
            </a:r>
          </a:p>
          <a:p>
            <a:endParaRPr lang="en-ZA" dirty="0"/>
          </a:p>
          <a:p>
            <a:endParaRPr lang="en-ZA" dirty="0"/>
          </a:p>
          <a:p>
            <a:pPr>
              <a:spcBef>
                <a:spcPts val="2399"/>
              </a:spcBef>
            </a:pPr>
            <a:r>
              <a:rPr lang="en-ZA" dirty="0"/>
              <a:t>Relative hyperlink</a:t>
            </a:r>
          </a:p>
          <a:p>
            <a:endParaRPr lang="en-ZA" dirty="0"/>
          </a:p>
          <a:p>
            <a:endParaRPr lang="en-ZA" dirty="0"/>
          </a:p>
          <a:p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3690" y="1927361"/>
            <a:ext cx="10864918" cy="5079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="https://softuni.bg"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SoftUni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3690" y="3411311"/>
            <a:ext cx="10864918" cy="14123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&lt;h1 id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="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exercises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"&gt;Exercises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See the 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="#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exercises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" target="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_blank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"&gt;exercises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03690" y="5644549"/>
            <a:ext cx="10864918" cy="5080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&lt;a 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href="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../2.%20HTML5-Overview.pptx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"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presentation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784" y="1337458"/>
            <a:ext cx="2294927" cy="86654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9782" y="2527311"/>
            <a:ext cx="2679988" cy="7396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9784" y="3623237"/>
            <a:ext cx="2923413" cy="5903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Curved Right Arrow 10"/>
          <p:cNvSpPr/>
          <p:nvPr/>
        </p:nvSpPr>
        <p:spPr>
          <a:xfrm flipV="1">
            <a:off x="8073884" y="2823290"/>
            <a:ext cx="457080" cy="101295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9783" y="5026610"/>
            <a:ext cx="2133044" cy="56182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4620984" y="1149921"/>
            <a:ext cx="2818666" cy="674203"/>
          </a:xfrm>
          <a:prstGeom prst="wedgeRoundRectCallout">
            <a:avLst>
              <a:gd name="adj1" fmla="val -62554"/>
              <a:gd name="adj2" fmla="val 5485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</a:rPr>
              <a:t>Specify the URL</a:t>
            </a:r>
            <a:endParaRPr lang="bg-BG" sz="2399" b="1" dirty="0">
              <a:solidFill>
                <a:srgbClr val="FFFFFF"/>
              </a:solidFill>
            </a:endParaRP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1C5B3DE2-EC49-4248-822E-9E80C0653E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4398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13885" y="1234035"/>
            <a:ext cx="11801576" cy="5569086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Images are </a:t>
            </a:r>
            <a:r>
              <a:rPr lang="en-US" sz="3400" b="1" dirty="0">
                <a:solidFill>
                  <a:schemeClr val="bg1"/>
                </a:solidFill>
              </a:rPr>
              <a:t>external files</a:t>
            </a:r>
            <a:r>
              <a:rPr lang="en-US" sz="3400" dirty="0"/>
              <a:t>, inserted through the </a:t>
            </a:r>
            <a:r>
              <a:rPr lang="en-US" sz="3400" b="1" noProof="1">
                <a:solidFill>
                  <a:schemeClr val="bg1"/>
                </a:solidFill>
                <a:latin typeface="Consolas" panose="020B0609020204030204" pitchFamily="49" charset="0"/>
              </a:rPr>
              <a:t>&lt;img&gt;</a:t>
            </a:r>
            <a:r>
              <a:rPr lang="en-US" sz="3400" dirty="0">
                <a:solidFill>
                  <a:schemeClr val="bg1"/>
                </a:solidFill>
              </a:rPr>
              <a:t> </a:t>
            </a:r>
            <a:r>
              <a:rPr lang="en-US" sz="3400" dirty="0"/>
              <a:t>tag</a:t>
            </a:r>
          </a:p>
          <a:p>
            <a:pPr>
              <a:lnSpc>
                <a:spcPct val="90000"/>
              </a:lnSpc>
            </a:pPr>
            <a:endParaRPr lang="en-US" sz="3199" dirty="0"/>
          </a:p>
          <a:p>
            <a:pPr>
              <a:lnSpc>
                <a:spcPct val="90000"/>
              </a:lnSpc>
            </a:pPr>
            <a:endParaRPr lang="en-US" sz="3199" dirty="0"/>
          </a:p>
          <a:p>
            <a:pPr>
              <a:lnSpc>
                <a:spcPct val="90000"/>
              </a:lnSpc>
            </a:pPr>
            <a:endParaRPr lang="en-US" sz="3199" dirty="0"/>
          </a:p>
          <a:p>
            <a:pPr>
              <a:lnSpc>
                <a:spcPct val="90000"/>
              </a:lnSpc>
            </a:pPr>
            <a:endParaRPr lang="en-US" sz="3199" dirty="0"/>
          </a:p>
          <a:p>
            <a:pPr>
              <a:lnSpc>
                <a:spcPct val="90000"/>
              </a:lnSpc>
            </a:pPr>
            <a:r>
              <a:rPr lang="en-US" sz="3400" dirty="0"/>
              <a:t>Embedded image (</a:t>
            </a:r>
            <a:r>
              <a:rPr lang="en-US" sz="3400" b="1" dirty="0"/>
              <a:t>data URI</a:t>
            </a:r>
            <a:r>
              <a:rPr lang="en-US" sz="3400" dirty="0"/>
              <a:t>)</a:t>
            </a:r>
          </a:p>
          <a:p>
            <a:pPr lvl="1">
              <a:lnSpc>
                <a:spcPct val="90000"/>
              </a:lnSpc>
              <a:spcBef>
                <a:spcPts val="0"/>
              </a:spcBef>
            </a:pPr>
            <a:endParaRPr lang="en-US" sz="3199" dirty="0"/>
          </a:p>
          <a:p>
            <a:pPr lvl="1">
              <a:lnSpc>
                <a:spcPct val="90000"/>
              </a:lnSpc>
              <a:spcBef>
                <a:spcPts val="0"/>
              </a:spcBef>
            </a:pPr>
            <a:endParaRPr lang="en-US" sz="3199" dirty="0"/>
          </a:p>
          <a:p>
            <a:pPr lvl="1">
              <a:lnSpc>
                <a:spcPct val="90000"/>
              </a:lnSpc>
              <a:spcBef>
                <a:spcPts val="0"/>
              </a:spcBef>
            </a:pPr>
            <a:r>
              <a:rPr lang="en-US" sz="3199" dirty="0"/>
              <a:t>Example: </a:t>
            </a:r>
            <a:r>
              <a:rPr lang="en-US" sz="3199" dirty="0">
                <a:hlinkClick r:id="rId2"/>
              </a:rPr>
              <a:t>https://codepen.io/snakov/pen/poNxXry</a:t>
            </a:r>
            <a:endParaRPr lang="en-US" sz="3199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7715" y="2027707"/>
            <a:ext cx="10512860" cy="19411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&lt;img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99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src="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images/SoftUni-logo.png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99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width="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400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99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height="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313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 /&gt;</a:t>
            </a:r>
          </a:p>
        </p:txBody>
      </p:sp>
      <p:sp>
        <p:nvSpPr>
          <p:cNvPr id="12" name="Text Placeholder 5">
            <a:hlinkClick r:id="rId3"/>
          </p:cNvPr>
          <p:cNvSpPr txBox="1">
            <a:spLocks/>
          </p:cNvSpPr>
          <p:nvPr/>
        </p:nvSpPr>
        <p:spPr>
          <a:xfrm>
            <a:off x="767716" y="5048578"/>
            <a:ext cx="10512861" cy="6488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&lt;img src="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data:image/gif;base64, R0lGODlhEAAOAL…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"/&gt;</a:t>
            </a:r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084" y="4077073"/>
            <a:ext cx="950521" cy="871311"/>
          </a:xfrm>
          <a:prstGeom prst="roundRect">
            <a:avLst>
              <a:gd name="adj" fmla="val 3376"/>
            </a:avLst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344" y="2044152"/>
            <a:ext cx="2917330" cy="2825009"/>
          </a:xfrm>
          <a:prstGeom prst="rect">
            <a:avLst/>
          </a:prstGeom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9E084AA7-221F-40BB-BA06-CAA0DA81BF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9108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Fruits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79830" y="1234035"/>
            <a:ext cx="5826195" cy="5569086"/>
          </a:xfrm>
        </p:spPr>
        <p:txBody>
          <a:bodyPr>
            <a:normAutofit/>
          </a:bodyPr>
          <a:lstStyle/>
          <a:p>
            <a:r>
              <a:rPr lang="en-US" sz="3400" dirty="0"/>
              <a:t>You are given 4 image files:</a:t>
            </a:r>
          </a:p>
          <a:p>
            <a:pPr lvl="1"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apple.png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banana.png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kiwi.png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organge.png</a:t>
            </a:r>
          </a:p>
          <a:p>
            <a:pPr>
              <a:spcBef>
                <a:spcPts val="1799"/>
              </a:spcBef>
            </a:pPr>
            <a:r>
              <a:rPr lang="en-US" sz="3400" dirty="0"/>
              <a:t>Create a Web page like the screenshot on the right</a:t>
            </a:r>
          </a:p>
          <a:p>
            <a:pPr lvl="1"/>
            <a:r>
              <a:rPr lang="en-US" sz="3200" dirty="0"/>
              <a:t>Hints: use 3 paragraphs, each holding 5 images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719" y="1392898"/>
            <a:ext cx="4739783" cy="4690410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40897708-F543-4C5C-B063-8B983CC1EF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668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Ordered Lists: &lt;Ol&gt; Tag</a:t>
            </a:r>
            <a:endParaRPr lang="en-US" dirty="0"/>
          </a:p>
        </p:txBody>
      </p:sp>
      <p:sp>
        <p:nvSpPr>
          <p:cNvPr id="92160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57547" y="1209766"/>
            <a:ext cx="11576210" cy="230921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400" dirty="0"/>
              <a:t>Create an </a:t>
            </a:r>
            <a:r>
              <a:rPr lang="en-US" sz="3400" b="1" dirty="0">
                <a:solidFill>
                  <a:schemeClr val="bg1"/>
                </a:solidFill>
              </a:rPr>
              <a:t>O</a:t>
            </a:r>
            <a:r>
              <a:rPr lang="en-US" sz="3400" dirty="0"/>
              <a:t>rdered </a:t>
            </a:r>
            <a:r>
              <a:rPr lang="en-US" sz="3400" b="1" dirty="0">
                <a:solidFill>
                  <a:schemeClr val="bg1"/>
                </a:solidFill>
              </a:rPr>
              <a:t>L</a:t>
            </a:r>
            <a:r>
              <a:rPr lang="en-US" sz="3400" dirty="0"/>
              <a:t>ist</a:t>
            </a:r>
          </a:p>
          <a:p>
            <a:pPr>
              <a:defRPr/>
            </a:pPr>
            <a:r>
              <a:rPr lang="en-US" sz="3400" dirty="0"/>
              <a:t>Use </a:t>
            </a:r>
            <a:r>
              <a:rPr lang="en-US" sz="3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&lt;ol&gt;&lt;/ol&gt;</a:t>
            </a:r>
          </a:p>
          <a:p>
            <a:pPr lvl="1">
              <a:defRPr/>
            </a:pPr>
            <a:r>
              <a:rPr lang="en-US" sz="3200" noProof="1"/>
              <a:t>Each holding </a:t>
            </a:r>
            <a:r>
              <a:rPr lang="en-US" sz="3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&lt;li&gt;&lt;/li&gt;</a:t>
            </a:r>
          </a:p>
        </p:txBody>
      </p:sp>
      <p:sp>
        <p:nvSpPr>
          <p:cNvPr id="22" name="Rectangle 14"/>
          <p:cNvSpPr>
            <a:spLocks noChangeArrowheads="1"/>
          </p:cNvSpPr>
          <p:nvPr/>
        </p:nvSpPr>
        <p:spPr bwMode="auto">
          <a:xfrm>
            <a:off x="5564084" y="1218526"/>
            <a:ext cx="5525616" cy="24354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599" b="1" noProof="1"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ol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 type="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799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&gt;One&lt;/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799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&gt;Two&lt;/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799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Three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799" b="1" noProof="1"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ol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921609" name="Line 9"/>
          <p:cNvSpPr>
            <a:spLocks noChangeShapeType="1"/>
          </p:cNvSpPr>
          <p:nvPr/>
        </p:nvSpPr>
        <p:spPr bwMode="auto">
          <a:xfrm flipH="1">
            <a:off x="3331740" y="4252733"/>
            <a:ext cx="2598805" cy="1014999"/>
          </a:xfrm>
          <a:prstGeom prst="lin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sz="1799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1" name="Line 11"/>
          <p:cNvSpPr>
            <a:spLocks noChangeShapeType="1"/>
          </p:cNvSpPr>
          <p:nvPr/>
        </p:nvSpPr>
        <p:spPr bwMode="auto">
          <a:xfrm flipH="1">
            <a:off x="5599032" y="4252733"/>
            <a:ext cx="866363" cy="1045313"/>
          </a:xfrm>
          <a:prstGeom prst="lin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sz="1799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3" name="Line 13"/>
          <p:cNvSpPr>
            <a:spLocks noChangeShapeType="1"/>
          </p:cNvSpPr>
          <p:nvPr/>
        </p:nvSpPr>
        <p:spPr bwMode="auto">
          <a:xfrm>
            <a:off x="6885353" y="4252731"/>
            <a:ext cx="1" cy="1014998"/>
          </a:xfrm>
          <a:prstGeom prst="lin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sz="1799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5" name="Line 15"/>
          <p:cNvSpPr>
            <a:spLocks noChangeShapeType="1"/>
          </p:cNvSpPr>
          <p:nvPr/>
        </p:nvSpPr>
        <p:spPr bwMode="auto">
          <a:xfrm>
            <a:off x="7420201" y="4252731"/>
            <a:ext cx="912574" cy="1014998"/>
          </a:xfrm>
          <a:prstGeom prst="lin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sz="1799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510" y="4670027"/>
            <a:ext cx="1323630" cy="1152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853" y="5470545"/>
            <a:ext cx="1342675" cy="10855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147" y="5470351"/>
            <a:ext cx="1255540" cy="11078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8307" y="5464289"/>
            <a:ext cx="1430666" cy="10918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4409" y="5087169"/>
            <a:ext cx="1333153" cy="11046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8182" y="1349211"/>
            <a:ext cx="1924599" cy="1675371"/>
          </a:xfrm>
          <a:prstGeom prst="roundRect">
            <a:avLst>
              <a:gd name="adj" fmla="val 2249"/>
            </a:avLst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307817" y="3706773"/>
            <a:ext cx="11576369" cy="638772"/>
          </a:xfrm>
          <a:prstGeom prst="rect">
            <a:avLst/>
          </a:prstGeom>
        </p:spPr>
        <p:txBody>
          <a:bodyPr vert="horz" lIns="107972" tIns="35991" rIns="107972" bIns="35991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  <a:buClr>
                <a:schemeClr val="tx1"/>
              </a:buClr>
              <a:defRPr/>
            </a:pPr>
            <a:r>
              <a:rPr lang="en-US" dirty="0"/>
              <a:t>Attribute values for </a:t>
            </a:r>
            <a:r>
              <a:rPr lang="en-US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dirty="0"/>
              <a:t> are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,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dirty="0"/>
              <a:t>,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dirty="0"/>
              <a:t>,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/>
              <a:t>, or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</a:t>
            </a:r>
          </a:p>
        </p:txBody>
      </p:sp>
      <p:sp>
        <p:nvSpPr>
          <p:cNvPr id="19" name="Line 9"/>
          <p:cNvSpPr>
            <a:spLocks noChangeShapeType="1"/>
          </p:cNvSpPr>
          <p:nvPr/>
        </p:nvSpPr>
        <p:spPr bwMode="auto">
          <a:xfrm>
            <a:off x="8332776" y="4252732"/>
            <a:ext cx="1651657" cy="904461"/>
          </a:xfrm>
          <a:prstGeom prst="lin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sz="1799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Slide Number">
            <a:extLst>
              <a:ext uri="{FF2B5EF4-FFF2-40B4-BE49-F238E27FC236}">
                <a16:creationId xmlns:a16="http://schemas.microsoft.com/office/drawing/2014/main" id="{EF6D293C-9350-4469-B8A5-C04DC6A622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1360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09" grpId="0" animBg="1"/>
      <p:bldP spid="921611" grpId="0" animBg="1"/>
      <p:bldP spid="921613" grpId="0" animBg="1"/>
      <p:bldP spid="921615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6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/>
              <a:t>Unordered Lists: &lt;Ul&gt; Tag</a:t>
            </a:r>
            <a:endParaRPr lang="en-US" dirty="0"/>
          </a:p>
        </p:txBody>
      </p:sp>
      <p:sp>
        <p:nvSpPr>
          <p:cNvPr id="92365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278291" y="1242832"/>
            <a:ext cx="11576210" cy="56659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defRPr/>
            </a:pPr>
            <a:r>
              <a:rPr lang="en-US" dirty="0"/>
              <a:t>Create an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en-US" dirty="0"/>
              <a:t>nordered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dirty="0"/>
              <a:t>ist using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&lt;ul&gt;&lt;/ul&gt;</a:t>
            </a:r>
            <a:r>
              <a:rPr lang="en-US" dirty="0">
                <a:solidFill>
                  <a:schemeClr val="bg1"/>
                </a:solidFill>
              </a:rPr>
              <a:t>: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23652" name="Line 4"/>
          <p:cNvSpPr>
            <a:spLocks noChangeShapeType="1"/>
          </p:cNvSpPr>
          <p:nvPr/>
        </p:nvSpPr>
        <p:spPr bwMode="auto">
          <a:xfrm flipH="1">
            <a:off x="4010761" y="4913614"/>
            <a:ext cx="1838358" cy="727468"/>
          </a:xfrm>
          <a:prstGeom prst="line">
            <a:avLst/>
          </a:prstGeom>
          <a:noFill/>
          <a:ln w="38100">
            <a:solidFill>
              <a:schemeClr val="accent5">
                <a:lumMod val="75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sz="1799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4" name="Line 6"/>
          <p:cNvSpPr>
            <a:spLocks noChangeShapeType="1"/>
          </p:cNvSpPr>
          <p:nvPr/>
        </p:nvSpPr>
        <p:spPr bwMode="auto">
          <a:xfrm flipH="1">
            <a:off x="6136530" y="4913614"/>
            <a:ext cx="999989" cy="656713"/>
          </a:xfrm>
          <a:prstGeom prst="line">
            <a:avLst/>
          </a:prstGeom>
          <a:noFill/>
          <a:ln w="38100">
            <a:solidFill>
              <a:schemeClr val="accent5">
                <a:lumMod val="75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sz="1799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62" name="Rectangle 14"/>
          <p:cNvSpPr>
            <a:spLocks noChangeArrowheads="1"/>
          </p:cNvSpPr>
          <p:nvPr/>
        </p:nvSpPr>
        <p:spPr bwMode="auto">
          <a:xfrm>
            <a:off x="1982274" y="1848362"/>
            <a:ext cx="8227455" cy="24354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799" b="1" noProof="1"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ul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 type="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disc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799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&gt;First item&lt;/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799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&gt;Second item&lt;/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799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Third item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799" b="1" noProof="1"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ul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212" y="5641108"/>
            <a:ext cx="1744142" cy="982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930" y="5303755"/>
            <a:ext cx="1674833" cy="982061"/>
          </a:xfrm>
          <a:prstGeom prst="roundRect">
            <a:avLst>
              <a:gd name="adj" fmla="val 1545"/>
            </a:avLst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8477" y="5641108"/>
            <a:ext cx="1828527" cy="982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4416" y="5641108"/>
            <a:ext cx="1858129" cy="982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3148" y="2047345"/>
            <a:ext cx="3046832" cy="1786551"/>
          </a:xfrm>
          <a:prstGeom prst="roundRect">
            <a:avLst>
              <a:gd name="adj" fmla="val 1545"/>
            </a:avLst>
          </a:prstGeom>
          <a:ln>
            <a:solidFill>
              <a:schemeClr val="tx1"/>
            </a:solidFill>
          </a:ln>
        </p:spPr>
      </p:pic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307817" y="4418742"/>
            <a:ext cx="11576369" cy="614290"/>
          </a:xfrm>
          <a:prstGeom prst="rect">
            <a:avLst/>
          </a:prstGeom>
        </p:spPr>
        <p:txBody>
          <a:bodyPr vert="horz" lIns="107972" tIns="35991" rIns="107972" bIns="35991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799"/>
              </a:spcBef>
              <a:buClr>
                <a:schemeClr val="tx1"/>
              </a:buClr>
              <a:defRPr/>
            </a:pPr>
            <a:r>
              <a:rPr lang="en-US" sz="3200" dirty="0"/>
              <a:t>Attribute values for </a:t>
            </a:r>
            <a:r>
              <a:rPr lang="en-US" sz="32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3200" dirty="0"/>
              <a:t> are</a:t>
            </a:r>
            <a:r>
              <a:rPr lang="bg-BG" sz="3200" dirty="0"/>
              <a:t>: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disc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circle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square</a:t>
            </a:r>
            <a:r>
              <a:rPr lang="en-US" sz="3200" b="1" dirty="0"/>
              <a:t> </a:t>
            </a:r>
            <a:r>
              <a:rPr lang="en-US" sz="3200" dirty="0"/>
              <a:t>and</a:t>
            </a:r>
            <a:r>
              <a:rPr lang="en-US" sz="3200" b="1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none</a:t>
            </a:r>
          </a:p>
        </p:txBody>
      </p:sp>
      <p:sp>
        <p:nvSpPr>
          <p:cNvPr id="23" name="Line 6"/>
          <p:cNvSpPr>
            <a:spLocks noChangeShapeType="1"/>
          </p:cNvSpPr>
          <p:nvPr/>
        </p:nvSpPr>
        <p:spPr bwMode="auto">
          <a:xfrm flipH="1">
            <a:off x="8054002" y="4965594"/>
            <a:ext cx="583212" cy="622845"/>
          </a:xfrm>
          <a:prstGeom prst="line">
            <a:avLst/>
          </a:prstGeom>
          <a:noFill/>
          <a:ln w="38100">
            <a:solidFill>
              <a:schemeClr val="accent5">
                <a:lumMod val="75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sz="1799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Line 6"/>
          <p:cNvSpPr>
            <a:spLocks noChangeShapeType="1"/>
          </p:cNvSpPr>
          <p:nvPr/>
        </p:nvSpPr>
        <p:spPr bwMode="auto">
          <a:xfrm flipH="1">
            <a:off x="10368200" y="4965594"/>
            <a:ext cx="250135" cy="604733"/>
          </a:xfrm>
          <a:prstGeom prst="line">
            <a:avLst/>
          </a:prstGeom>
          <a:noFill/>
          <a:ln w="38100">
            <a:solidFill>
              <a:schemeClr val="accent5">
                <a:lumMod val="75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sz="1799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CD6450B-E262-4FF3-86BE-C6A5BCE3FD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070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3652" grpId="0" animBg="1"/>
      <p:bldP spid="923654" grpId="0" animBg="1"/>
      <p:bldP spid="15" grpId="0"/>
      <p:bldP spid="23" grpId="0" animBg="1"/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Definition Lists: &lt;Dl&gt; Tag</a:t>
            </a:r>
            <a:endParaRPr lang="bg-BG" dirty="0"/>
          </a:p>
        </p:txBody>
      </p:sp>
      <p:sp>
        <p:nvSpPr>
          <p:cNvPr id="106189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84715" y="1189047"/>
            <a:ext cx="11804750" cy="556908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Create definition lists using </a:t>
            </a:r>
            <a:r>
              <a:rPr lang="en-US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&lt;dl&gt;</a:t>
            </a:r>
          </a:p>
          <a:p>
            <a:pPr lvl="1">
              <a:defRPr/>
            </a:pPr>
            <a:r>
              <a:rPr lang="en-US" dirty="0"/>
              <a:t>Holds </a:t>
            </a:r>
            <a:r>
              <a:rPr lang="en-US" b="1" dirty="0">
                <a:solidFill>
                  <a:schemeClr val="bg1"/>
                </a:solidFill>
              </a:rPr>
              <a:t>terms</a:t>
            </a:r>
            <a:r>
              <a:rPr lang="en-US" dirty="0"/>
              <a:t> (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&lt;dt&gt;</a:t>
            </a:r>
            <a:r>
              <a:rPr lang="en-US" dirty="0"/>
              <a:t>) with their </a:t>
            </a:r>
            <a:r>
              <a:rPr lang="en-US" b="1" dirty="0">
                <a:solidFill>
                  <a:schemeClr val="bg1"/>
                </a:solidFill>
              </a:rPr>
              <a:t>definitions</a:t>
            </a:r>
            <a:r>
              <a:rPr lang="en-US" dirty="0"/>
              <a:t> (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&lt;dd&gt;</a:t>
            </a:r>
            <a:r>
              <a:rPr lang="en-US" dirty="0"/>
              <a:t>)</a:t>
            </a:r>
          </a:p>
        </p:txBody>
      </p:sp>
      <p:sp>
        <p:nvSpPr>
          <p:cNvPr id="1061892" name="Rectangle 4"/>
          <p:cNvSpPr>
            <a:spLocks noChangeArrowheads="1"/>
          </p:cNvSpPr>
          <p:nvPr/>
        </p:nvSpPr>
        <p:spPr bwMode="auto">
          <a:xfrm>
            <a:off x="594650" y="2767185"/>
            <a:ext cx="7075941" cy="30461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199" b="1" noProof="1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dl</a:t>
            </a:r>
            <a:r>
              <a:rPr lang="en-US" sz="31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199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dt</a:t>
            </a:r>
            <a:r>
              <a:rPr lang="en-US" sz="3199" b="1" noProof="1">
                <a:latin typeface="Consolas" pitchFamily="49" charset="0"/>
                <a:cs typeface="Consolas" pitchFamily="49" charset="0"/>
              </a:rPr>
              <a:t>&gt;HTML&lt;/</a:t>
            </a:r>
            <a:r>
              <a:rPr lang="en-US" sz="3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dt</a:t>
            </a:r>
            <a:r>
              <a:rPr lang="en-US" sz="31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199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dd</a:t>
            </a:r>
            <a:r>
              <a:rPr lang="en-US" sz="3199" b="1" noProof="1">
                <a:latin typeface="Consolas" pitchFamily="49" charset="0"/>
                <a:cs typeface="Consolas" pitchFamily="49" charset="0"/>
              </a:rPr>
              <a:t>&gt;A markup language …&lt;/</a:t>
            </a:r>
            <a:r>
              <a:rPr lang="en-US" sz="3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dd</a:t>
            </a:r>
            <a:r>
              <a:rPr lang="en-US" sz="31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199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dt</a:t>
            </a:r>
            <a:r>
              <a:rPr lang="en-US" sz="3199" b="1" noProof="1">
                <a:latin typeface="Consolas" pitchFamily="49" charset="0"/>
                <a:cs typeface="Consolas" pitchFamily="49" charset="0"/>
              </a:rPr>
              <a:t>&gt;CSS&lt;/</a:t>
            </a:r>
            <a:r>
              <a:rPr lang="en-US" sz="3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dt</a:t>
            </a:r>
            <a:r>
              <a:rPr lang="en-US" sz="31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199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dd</a:t>
            </a:r>
            <a:r>
              <a:rPr lang="en-US" sz="3199" b="1" noProof="1">
                <a:latin typeface="Consolas" pitchFamily="49" charset="0"/>
                <a:cs typeface="Consolas" pitchFamily="49" charset="0"/>
              </a:rPr>
              <a:t>&gt;Language used to …&lt;/</a:t>
            </a:r>
            <a:r>
              <a:rPr lang="en-US" sz="3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dd</a:t>
            </a:r>
            <a:r>
              <a:rPr lang="en-US" sz="31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199" b="1" noProof="1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3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dl</a:t>
            </a:r>
            <a:r>
              <a:rPr lang="en-US" sz="3199" b="1" noProof="1"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367" y="3085189"/>
            <a:ext cx="4376197" cy="2941379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49DF49C1-983B-481F-9456-E3E79F2BAE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691014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189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Wiki Page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84715" y="1189047"/>
            <a:ext cx="11804750" cy="5569086"/>
          </a:xfrm>
        </p:spPr>
        <p:txBody>
          <a:bodyPr>
            <a:normAutofit/>
          </a:bodyPr>
          <a:lstStyle/>
          <a:p>
            <a:r>
              <a:rPr lang="en-US" dirty="0"/>
              <a:t>Create the following HTML page: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29261" y="1710116"/>
            <a:ext cx="4937314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799" i="1" dirty="0"/>
              <a:t>(page continues here …)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82" y="2062663"/>
            <a:ext cx="5879325" cy="4254144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814" y="2060848"/>
            <a:ext cx="4982564" cy="4254144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EE0A558E-12DA-4E06-88ED-340F72F2D6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64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500" dirty="0"/>
              <a:t>What is </a:t>
            </a:r>
            <a:r>
              <a:rPr lang="en-US" sz="3500" b="1" dirty="0">
                <a:solidFill>
                  <a:schemeClr val="bg1"/>
                </a:solidFill>
              </a:rPr>
              <a:t>HTML</a:t>
            </a:r>
            <a:r>
              <a:rPr lang="en-US" sz="3500" dirty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Creating HTML Page: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&lt;!DOCTYPE&gt;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&lt;html&gt;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&lt;head&gt;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&lt;body&gt;</a:t>
            </a:r>
          </a:p>
          <a:p>
            <a:pPr>
              <a:lnSpc>
                <a:spcPct val="100000"/>
              </a:lnSpc>
            </a:pPr>
            <a:r>
              <a:rPr lang="en-US" sz="3500" dirty="0"/>
              <a:t>HTML Common </a:t>
            </a:r>
            <a:r>
              <a:rPr lang="en-US" sz="3500" b="1" dirty="0">
                <a:solidFill>
                  <a:schemeClr val="bg1"/>
                </a:solidFill>
              </a:rPr>
              <a:t>Elements</a:t>
            </a:r>
            <a:r>
              <a:rPr lang="en-US" sz="35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Headings, Paragraphs, Lists, Images, Links</a:t>
            </a:r>
          </a:p>
          <a:p>
            <a:pPr>
              <a:lnSpc>
                <a:spcPct val="100000"/>
              </a:lnSpc>
            </a:pPr>
            <a:r>
              <a:rPr lang="en-US" sz="3500" dirty="0"/>
              <a:t>HTML </a:t>
            </a:r>
            <a:r>
              <a:rPr lang="en-US" sz="3500" b="1" dirty="0">
                <a:solidFill>
                  <a:schemeClr val="bg1"/>
                </a:solidFill>
              </a:rPr>
              <a:t>Terminology</a:t>
            </a:r>
            <a:r>
              <a:rPr lang="en-US" sz="3500" dirty="0"/>
              <a:t>: Tags and Attributes</a:t>
            </a:r>
          </a:p>
          <a:p>
            <a:pPr>
              <a:lnSpc>
                <a:spcPct val="100000"/>
              </a:lnSpc>
            </a:pPr>
            <a:r>
              <a:rPr lang="en-US" sz="3500" dirty="0"/>
              <a:t>What is </a:t>
            </a:r>
            <a:r>
              <a:rPr lang="en-US" sz="3500" b="1" dirty="0">
                <a:solidFill>
                  <a:schemeClr val="bg1"/>
                </a:solidFill>
              </a:rPr>
              <a:t>CSS</a:t>
            </a:r>
            <a:r>
              <a:rPr lang="en-US" sz="3500" dirty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Combining HTML and CSS Files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500" b="1" dirty="0">
                <a:solidFill>
                  <a:schemeClr val="bg1"/>
                </a:solidFill>
              </a:rPr>
              <a:t>Inline</a:t>
            </a:r>
            <a:r>
              <a:rPr lang="en-US" sz="3500" dirty="0"/>
              <a:t> and </a:t>
            </a:r>
            <a:r>
              <a:rPr lang="en-US" sz="3500" b="1" dirty="0">
                <a:solidFill>
                  <a:schemeClr val="bg1"/>
                </a:solidFill>
              </a:rPr>
              <a:t>Block</a:t>
            </a:r>
            <a:r>
              <a:rPr lang="en-US" sz="3500" dirty="0"/>
              <a:t> Elements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2F7C580-D266-470D-B0AC-B7AA2B77C2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8225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Hints: Wiki Page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84715" y="1189047"/>
            <a:ext cx="11804750" cy="556908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File name: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wiki-page.html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Title: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The Brown Bear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&lt;h1&gt;</a:t>
            </a:r>
          </a:p>
          <a:p>
            <a:pPr>
              <a:lnSpc>
                <a:spcPct val="100000"/>
              </a:lnSpc>
            </a:pPr>
            <a:r>
              <a:rPr lang="en-US" dirty="0"/>
              <a:t>Hyperlink: </a:t>
            </a:r>
            <a:r>
              <a:rPr lang="en-US" sz="3199" b="1" dirty="0">
                <a:solidFill>
                  <a:schemeClr val="bg1"/>
                </a:solidFill>
              </a:rPr>
              <a:t>https://en.wikipedia.org/wiki/Brown_bear</a:t>
            </a:r>
            <a:endParaRPr lang="en-US" sz="3199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List: use </a:t>
            </a:r>
            <a:r>
              <a:rPr lang="en-US" b="1" dirty="0">
                <a:solidFill>
                  <a:schemeClr val="bg1"/>
                </a:solidFill>
              </a:rPr>
              <a:t>ordered list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unordered list</a:t>
            </a:r>
            <a:endParaRPr lang="en-US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Text: use </a:t>
            </a:r>
            <a:r>
              <a:rPr lang="en-US" b="1" dirty="0">
                <a:solidFill>
                  <a:schemeClr val="bg1"/>
                </a:solidFill>
              </a:rPr>
              <a:t>paragraph</a:t>
            </a:r>
            <a:endParaRPr lang="en-US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304656" lvl="1" indent="-304656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dirty="0"/>
              <a:t> Image: use the file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bear.jpg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753FC32-E4FF-40D3-95B7-6E6ECEFF5E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5748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13B4CA08-BCE6-4D51-A6E3-5E8D0115FDA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z="4000" dirty="0"/>
              <a:t>Cascading Style Sheets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What is CSS?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BF24C84-D852-4BD0-B7C9-8C7F8F6881B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576" y="2079352"/>
            <a:ext cx="2923424" cy="112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71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CSS?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7912" y="1189047"/>
            <a:ext cx="11801576" cy="556908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defines </a:t>
            </a:r>
            <a:r>
              <a:rPr lang="en-US" b="1" dirty="0">
                <a:solidFill>
                  <a:schemeClr val="bg1"/>
                </a:solidFill>
              </a:rPr>
              <a:t>styling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of the HTML elements</a:t>
            </a:r>
          </a:p>
          <a:p>
            <a:pPr lvl="1"/>
            <a:r>
              <a:rPr lang="en-US" dirty="0"/>
              <a:t>Specifies fonts, colors, margins, sizes, positioning, floating, …</a:t>
            </a:r>
          </a:p>
          <a:p>
            <a:pPr lvl="1"/>
            <a:r>
              <a:rPr lang="en-US" dirty="0"/>
              <a:t>CSS </a:t>
            </a:r>
            <a:r>
              <a:rPr lang="en-US" b="1" dirty="0">
                <a:solidFill>
                  <a:schemeClr val="bg1"/>
                </a:solidFill>
              </a:rPr>
              <a:t>rules</a:t>
            </a:r>
            <a:r>
              <a:rPr lang="en-US" dirty="0"/>
              <a:t> format: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selector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prop1:val1;</a:t>
            </a:r>
            <a:r>
              <a:rPr lang="en-US" b="1" noProof="1">
                <a:solidFill>
                  <a:schemeClr val="bg1"/>
                </a:solidFill>
              </a:rPr>
              <a:t>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prop2:val2;</a:t>
            </a:r>
            <a:r>
              <a:rPr lang="en-US" b="1" noProof="1">
                <a:solidFill>
                  <a:schemeClr val="bg1"/>
                </a:solidFill>
              </a:rPr>
              <a:t>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…</a:t>
            </a:r>
            <a:r>
              <a:rPr lang="en-US" b="1" noProof="1">
                <a:solidFill>
                  <a:schemeClr val="bg1"/>
                </a:solidFill>
              </a:rPr>
              <a:t>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rule example: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4420037" y="3854260"/>
            <a:ext cx="5180251" cy="218730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199" dirty="0">
                <a:solidFill>
                  <a:schemeClr val="tx1"/>
                </a:solidFill>
                <a:effectLst/>
              </a:rPr>
              <a:t>h1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199" dirty="0">
                <a:solidFill>
                  <a:schemeClr val="tx1"/>
                </a:solidFill>
                <a:effectLst/>
              </a:rPr>
              <a:t>  font-size: 42px;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199" dirty="0">
                <a:solidFill>
                  <a:schemeClr val="tx1"/>
                </a:solidFill>
                <a:effectLst/>
              </a:rPr>
              <a:t>  color: yellow;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199" dirty="0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15" name="AutoShape 5"/>
          <p:cNvSpPr>
            <a:spLocks noChangeArrowheads="1"/>
          </p:cNvSpPr>
          <p:nvPr/>
        </p:nvSpPr>
        <p:spPr bwMode="auto">
          <a:xfrm>
            <a:off x="2095732" y="4068840"/>
            <a:ext cx="1722670" cy="579044"/>
          </a:xfrm>
          <a:prstGeom prst="wedgeRoundRectCallout">
            <a:avLst>
              <a:gd name="adj1" fmla="val 80519"/>
              <a:gd name="adj2" fmla="val -235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Selector</a:t>
            </a:r>
            <a:endParaRPr lang="bg-BG" sz="2399" b="1" dirty="0">
              <a:solidFill>
                <a:srgbClr val="FFFFFF"/>
              </a:solidFill>
            </a:endParaRPr>
          </a:p>
        </p:txBody>
      </p:sp>
      <p:sp>
        <p:nvSpPr>
          <p:cNvPr id="16" name="AutoShape 5"/>
          <p:cNvSpPr>
            <a:spLocks noChangeArrowheads="1"/>
          </p:cNvSpPr>
          <p:nvPr/>
        </p:nvSpPr>
        <p:spPr bwMode="auto">
          <a:xfrm>
            <a:off x="6094413" y="3429002"/>
            <a:ext cx="3353514" cy="614649"/>
          </a:xfrm>
          <a:prstGeom prst="wedgeRoundRectCallout">
            <a:avLst>
              <a:gd name="adj1" fmla="val -64429"/>
              <a:gd name="adj2" fmla="val 592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Opening curly brace</a:t>
            </a: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763392" y="5387197"/>
            <a:ext cx="3093913" cy="631930"/>
          </a:xfrm>
          <a:prstGeom prst="wedgeRoundRectCallout">
            <a:avLst>
              <a:gd name="adj1" fmla="val 65931"/>
              <a:gd name="adj2" fmla="val 106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Closing curly brace</a:t>
            </a:r>
          </a:p>
        </p:txBody>
      </p:sp>
      <p:sp>
        <p:nvSpPr>
          <p:cNvPr id="5" name="Rectangle 4"/>
          <p:cNvSpPr/>
          <p:nvPr/>
        </p:nvSpPr>
        <p:spPr>
          <a:xfrm>
            <a:off x="4877118" y="4923428"/>
            <a:ext cx="3961368" cy="591613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9527902" y="4532972"/>
            <a:ext cx="2235232" cy="667622"/>
          </a:xfrm>
          <a:prstGeom prst="wedgeRoundRectCallout">
            <a:avLst>
              <a:gd name="adj1" fmla="val -72193"/>
              <a:gd name="adj2" fmla="val 4335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Declaration</a:t>
            </a:r>
            <a:endParaRPr lang="bg-BG" sz="2399" b="1" dirty="0">
              <a:solidFill>
                <a:srgbClr val="FFFFFF"/>
              </a:solidFill>
            </a:endParaRPr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auto">
          <a:xfrm>
            <a:off x="5685298" y="5826441"/>
            <a:ext cx="1733300" cy="593036"/>
          </a:xfrm>
          <a:prstGeom prst="wedgeRoundRectCallout">
            <a:avLst>
              <a:gd name="adj1" fmla="val -37006"/>
              <a:gd name="adj2" fmla="val -9622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Property</a:t>
            </a:r>
            <a:endParaRPr lang="bg-BG" sz="2799" b="1" dirty="0">
              <a:solidFill>
                <a:srgbClr val="FFFFFF"/>
              </a:solidFill>
            </a:endParaRPr>
          </a:p>
        </p:txBody>
      </p:sp>
      <p:sp>
        <p:nvSpPr>
          <p:cNvPr id="21" name="AutoShape 5"/>
          <p:cNvSpPr>
            <a:spLocks noChangeArrowheads="1"/>
          </p:cNvSpPr>
          <p:nvPr/>
        </p:nvSpPr>
        <p:spPr bwMode="auto">
          <a:xfrm>
            <a:off x="7848145" y="5826441"/>
            <a:ext cx="1218552" cy="593036"/>
          </a:xfrm>
          <a:prstGeom prst="wedgeRoundRectCallout">
            <a:avLst>
              <a:gd name="adj1" fmla="val -42787"/>
              <a:gd name="adj2" fmla="val -9464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Value</a:t>
            </a:r>
            <a:endParaRPr lang="bg-BG" sz="2799" b="1" dirty="0">
              <a:solidFill>
                <a:srgbClr val="FFFFFF"/>
              </a:solidFill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CCC616B9-102F-430F-9E8C-4F619C75CC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169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20" grpId="0" animBg="1"/>
      <p:bldP spid="5" grpId="0" animBg="1"/>
      <p:bldP spid="12" grpId="0" animBg="1"/>
      <p:bldP spid="17" grpId="0" animBg="1"/>
      <p:bldP spid="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02535" y="1832021"/>
            <a:ext cx="7270404" cy="41539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 &lt;link rel="stylesheet" type="text/css"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href="styles.css"&gt;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  &lt;body </a:t>
            </a:r>
            <a:r>
              <a:rPr lang="en-US" sz="2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id="modern"</a:t>
            </a:r>
            <a:r>
              <a:rPr lang="en-US" sz="2199" b="1" noProof="1">
                <a:latin typeface="Consolas" pitchFamily="49" charset="0"/>
                <a:cs typeface="Consolas" pitchFamily="49" charset="0"/>
              </a:rPr>
              <a:t>&gt;&lt;p&gt;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    This is a &lt;span </a:t>
            </a:r>
            <a:r>
              <a:rPr lang="en-US" sz="2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class="special"</a:t>
            </a:r>
            <a:r>
              <a:rPr lang="en-US" sz="2199" b="1" noProof="1">
                <a:latin typeface="Consolas" pitchFamily="49" charset="0"/>
                <a:cs typeface="Consolas" pitchFamily="49" charset="0"/>
              </a:rPr>
              <a:t>&gt;special drink&lt;/span&gt; for &lt;span </a:t>
            </a:r>
            <a:r>
              <a:rPr lang="en-US" sz="2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class="special"</a:t>
            </a:r>
            <a:r>
              <a:rPr lang="en-US" sz="2199" b="1" noProof="1">
                <a:latin typeface="Consolas" pitchFamily="49" charset="0"/>
                <a:cs typeface="Consolas" pitchFamily="49" charset="0"/>
              </a:rPr>
              <a:t>&gt;special drinkers&lt;/span&gt;.&lt;/p&gt;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607051" y="1832022"/>
            <a:ext cx="4303029" cy="42819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.special </a:t>
            </a:r>
            <a:r>
              <a:rPr lang="en-US" sz="2199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  font-style: italic;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  font-weight: bold;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  color: 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799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#modern </a:t>
            </a:r>
            <a:r>
              <a:rPr lang="en-US" sz="2199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799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sz="2199" b="1" noProof="1"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  font-size: 24pt;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7690438" y="1886435"/>
            <a:ext cx="1340393" cy="375636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1981" tIns="35991" rIns="71981" bIns="35991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1799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7682584" y="3774619"/>
            <a:ext cx="1228212" cy="369490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1981" tIns="35991" rIns="71981" bIns="35991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1799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3351715" y="4224503"/>
            <a:ext cx="2349982" cy="363457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1981" tIns="35991" rIns="71981" bIns="3599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1799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57313" y="3234761"/>
            <a:ext cx="2024473" cy="363457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1981" tIns="35991" rIns="71981" bIns="3599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1799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Combining HTML and CSS Files (External Style)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02536" y="1298956"/>
            <a:ext cx="7270404" cy="533066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1981" bIns="7198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99" b="1" dirty="0">
                <a:solidFill>
                  <a:schemeClr val="bg1"/>
                </a:solidFill>
                <a:latin typeface="Consolas" panose="020B0609020204030204" pitchFamily="49" charset="0"/>
              </a:rPr>
              <a:t>using-css.html</a:t>
            </a:r>
            <a:endParaRPr lang="en-US" sz="1799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607051" y="1298956"/>
            <a:ext cx="4303029" cy="533066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1981" bIns="7198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99" b="1" dirty="0">
                <a:solidFill>
                  <a:schemeClr val="bg1"/>
                </a:solidFill>
                <a:latin typeface="Consolas" panose="020B0609020204030204" pitchFamily="49" charset="0"/>
              </a:rPr>
              <a:t>styles.css</a:t>
            </a:r>
            <a:endParaRPr lang="en-US" sz="1799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1472798" y="3898503"/>
            <a:ext cx="1744806" cy="363457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1981" tIns="35991" rIns="71981" bIns="3599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1799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3801598" y="4584409"/>
            <a:ext cx="2339391" cy="363457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1981" tIns="35991" rIns="71981" bIns="3599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1799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3" name="Elbow Connector 12"/>
          <p:cNvCxnSpPr>
            <a:cxnSpLocks/>
            <a:stCxn id="17" idx="3"/>
          </p:cNvCxnSpPr>
          <p:nvPr/>
        </p:nvCxnSpPr>
        <p:spPr>
          <a:xfrm flipV="1">
            <a:off x="3081786" y="1577834"/>
            <a:ext cx="5769091" cy="1838655"/>
          </a:xfrm>
          <a:prstGeom prst="bentConnector3">
            <a:avLst>
              <a:gd name="adj1" fmla="val 50000"/>
            </a:avLst>
          </a:prstGeom>
          <a:ln w="76200">
            <a:prstDash val="sysDash"/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Elbow Connector 12">
            <a:extLst>
              <a:ext uri="{FF2B5EF4-FFF2-40B4-BE49-F238E27FC236}">
                <a16:creationId xmlns:a16="http://schemas.microsoft.com/office/drawing/2014/main" id="{F01495D5-6C87-4AA1-8422-B9CEAB04590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217604" y="3898502"/>
            <a:ext cx="4464980" cy="60862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prstDash val="sysDash"/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7" name="Elbow Connector 12">
            <a:extLst>
              <a:ext uri="{FF2B5EF4-FFF2-40B4-BE49-F238E27FC236}">
                <a16:creationId xmlns:a16="http://schemas.microsoft.com/office/drawing/2014/main" id="{A5990AB3-0DDC-4E62-B4BF-F9A8DB93AC32}"/>
              </a:ext>
            </a:extLst>
          </p:cNvPr>
          <p:cNvCxnSpPr>
            <a:cxnSpLocks/>
            <a:stCxn id="21" idx="0"/>
            <a:endCxn id="22" idx="1"/>
          </p:cNvCxnSpPr>
          <p:nvPr/>
        </p:nvCxnSpPr>
        <p:spPr>
          <a:xfrm rot="5400000" flipH="1" flipV="1">
            <a:off x="5008096" y="1592866"/>
            <a:ext cx="2200952" cy="3163731"/>
          </a:xfrm>
          <a:prstGeom prst="bentConnector2">
            <a:avLst/>
          </a:prstGeom>
          <a:ln w="76200">
            <a:solidFill>
              <a:schemeClr val="bg1">
                <a:lumMod val="75000"/>
              </a:schemeClr>
            </a:solidFill>
            <a:prstDash val="sysDash"/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070" y="5098400"/>
            <a:ext cx="2382523" cy="1556261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19" name="Slide Number">
            <a:extLst>
              <a:ext uri="{FF2B5EF4-FFF2-40B4-BE49-F238E27FC236}">
                <a16:creationId xmlns:a16="http://schemas.microsoft.com/office/drawing/2014/main" id="{73CDE059-1901-4F8F-8052-517CED03B7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9014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1" grpId="0" animBg="1"/>
      <p:bldP spid="17" grpId="0" animBg="1"/>
      <p:bldP spid="25" grpId="0" animBg="1"/>
      <p:bldP spid="2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9010FA-8D80-40F1-8392-FF390124FF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/>
              <a:t>Select elements by </a:t>
            </a:r>
            <a:r>
              <a:rPr lang="en-US" b="1" dirty="0"/>
              <a:t>name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b="1" dirty="0"/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/>
              <a:t>Select by </a:t>
            </a:r>
            <a:r>
              <a:rPr lang="en-US" b="1" dirty="0"/>
              <a:t>class</a:t>
            </a:r>
            <a:r>
              <a:rPr lang="en-US" dirty="0"/>
              <a:t> name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dirty="0"/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/>
              <a:t>Select by element </a:t>
            </a:r>
            <a:r>
              <a:rPr lang="en-US" b="1" dirty="0"/>
              <a:t>id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b="1" dirty="0"/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/>
              <a:t>Select </a:t>
            </a:r>
            <a:r>
              <a:rPr lang="en-US" b="1" dirty="0"/>
              <a:t>element</a:t>
            </a:r>
            <a:r>
              <a:rPr lang="en-US" dirty="0"/>
              <a:t> with certain </a:t>
            </a:r>
            <a:r>
              <a:rPr lang="en-US" b="1" dirty="0"/>
              <a:t>class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A237DE7-64FB-4710-9848-10CBF568D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Selectors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F371D03-6A47-486A-A0AE-DD0E8FFECAF9}"/>
              </a:ext>
            </a:extLst>
          </p:cNvPr>
          <p:cNvSpPr txBox="1">
            <a:spLocks/>
          </p:cNvSpPr>
          <p:nvPr/>
        </p:nvSpPr>
        <p:spPr>
          <a:xfrm>
            <a:off x="6588071" y="1809423"/>
            <a:ext cx="5086477" cy="633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699" dirty="0">
                <a:solidFill>
                  <a:schemeClr val="bg1"/>
                </a:solidFill>
                <a:effectLst/>
              </a:rPr>
              <a:t>h1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 {</a:t>
            </a:r>
            <a:r>
              <a:rPr lang="en-US" altLang="en-US" sz="2699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color: blue;</a:t>
            </a:r>
            <a:r>
              <a:rPr lang="en-US" altLang="en-US" sz="2699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CF54E66-5333-44A7-AA7F-9BA0C9372315}"/>
              </a:ext>
            </a:extLst>
          </p:cNvPr>
          <p:cNvSpPr txBox="1">
            <a:spLocks/>
          </p:cNvSpPr>
          <p:nvPr/>
        </p:nvSpPr>
        <p:spPr>
          <a:xfrm>
            <a:off x="597601" y="1809423"/>
            <a:ext cx="5318446" cy="633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699" dirty="0">
                <a:solidFill>
                  <a:schemeClr val="bg1"/>
                </a:solidFill>
                <a:effectLst/>
              </a:rPr>
              <a:t>&lt;h1&gt;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Page Title</a:t>
            </a:r>
            <a:r>
              <a:rPr lang="en-US" altLang="en-US" sz="2699" dirty="0">
                <a:solidFill>
                  <a:schemeClr val="bg1"/>
                </a:solidFill>
                <a:effectLst/>
              </a:rPr>
              <a:t>&lt;/h1&gt; </a:t>
            </a:r>
            <a:endParaRPr lang="en-US" altLang="en-US" sz="2699" dirty="0">
              <a:solidFill>
                <a:schemeClr val="tx1"/>
              </a:solidFill>
              <a:effectLst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80CBEDD-0A51-4773-83E6-6B1B94051287}"/>
              </a:ext>
            </a:extLst>
          </p:cNvPr>
          <p:cNvSpPr txBox="1">
            <a:spLocks/>
          </p:cNvSpPr>
          <p:nvPr/>
        </p:nvSpPr>
        <p:spPr>
          <a:xfrm>
            <a:off x="6588071" y="3204060"/>
            <a:ext cx="5086477" cy="633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699" dirty="0">
                <a:solidFill>
                  <a:schemeClr val="bg1"/>
                </a:solidFill>
                <a:effectLst/>
              </a:rPr>
              <a:t>.odd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 {</a:t>
            </a:r>
            <a:r>
              <a:rPr lang="en-US" altLang="en-US" sz="2699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font-size: 10px;</a:t>
            </a:r>
            <a:r>
              <a:rPr lang="en-US" altLang="en-US" sz="2699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84C5413-EC3A-4CA6-870E-DBFAB1158EC1}"/>
              </a:ext>
            </a:extLst>
          </p:cNvPr>
          <p:cNvSpPr txBox="1">
            <a:spLocks/>
          </p:cNvSpPr>
          <p:nvPr/>
        </p:nvSpPr>
        <p:spPr>
          <a:xfrm>
            <a:off x="597601" y="3204060"/>
            <a:ext cx="5318446" cy="633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699" dirty="0">
                <a:solidFill>
                  <a:schemeClr val="bg1"/>
                </a:solidFill>
                <a:effectLst/>
              </a:rPr>
              <a:t>&lt;p class="odd"&gt;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Text</a:t>
            </a:r>
            <a:r>
              <a:rPr lang="en-US" altLang="en-US" sz="2699" dirty="0">
                <a:solidFill>
                  <a:schemeClr val="bg1"/>
                </a:solidFill>
                <a:effectLst/>
              </a:rPr>
              <a:t>&lt;/p&gt;</a:t>
            </a:r>
            <a:endParaRPr lang="en-US" altLang="en-US" sz="2699" dirty="0">
              <a:solidFill>
                <a:schemeClr val="tx1"/>
              </a:solidFill>
              <a:effectLst/>
            </a:endParaRP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6BF0052-D9C0-4A74-99E8-F67EBFF4E33B}"/>
              </a:ext>
            </a:extLst>
          </p:cNvPr>
          <p:cNvSpPr txBox="1">
            <a:spLocks/>
          </p:cNvSpPr>
          <p:nvPr/>
        </p:nvSpPr>
        <p:spPr>
          <a:xfrm>
            <a:off x="6588071" y="4595089"/>
            <a:ext cx="5086477" cy="633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699" dirty="0">
                <a:solidFill>
                  <a:schemeClr val="bg1"/>
                </a:solidFill>
                <a:effectLst/>
              </a:rPr>
              <a:t>#login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 {</a:t>
            </a:r>
            <a:r>
              <a:rPr lang="en-US" altLang="en-US" sz="2699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width: 150px;</a:t>
            </a:r>
            <a:r>
              <a:rPr lang="en-US" altLang="en-US" sz="2699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CFE9056C-ACF8-45F6-9DBD-2CC3E09509C3}"/>
              </a:ext>
            </a:extLst>
          </p:cNvPr>
          <p:cNvSpPr txBox="1">
            <a:spLocks/>
          </p:cNvSpPr>
          <p:nvPr/>
        </p:nvSpPr>
        <p:spPr>
          <a:xfrm>
            <a:off x="597601" y="4595089"/>
            <a:ext cx="5318446" cy="633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699" dirty="0">
                <a:solidFill>
                  <a:schemeClr val="bg1"/>
                </a:solidFill>
                <a:effectLst/>
              </a:rPr>
              <a:t>&lt;span id="login"&gt;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Go</a:t>
            </a:r>
            <a:r>
              <a:rPr lang="en-US" altLang="en-US" sz="2699" dirty="0">
                <a:solidFill>
                  <a:schemeClr val="bg1"/>
                </a:solidFill>
                <a:effectLst/>
              </a:rPr>
              <a:t>&lt;/span&gt;</a:t>
            </a:r>
            <a:endParaRPr lang="en-US" altLang="en-US" sz="2699" dirty="0">
              <a:solidFill>
                <a:schemeClr val="tx1"/>
              </a:solidFill>
              <a:effectLst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346F1DD-EA78-43B6-A19A-E93C9C6DB64D}"/>
              </a:ext>
            </a:extLst>
          </p:cNvPr>
          <p:cNvSpPr txBox="1">
            <a:spLocks/>
          </p:cNvSpPr>
          <p:nvPr/>
        </p:nvSpPr>
        <p:spPr>
          <a:xfrm>
            <a:off x="6588071" y="5989726"/>
            <a:ext cx="5086477" cy="633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699" dirty="0">
                <a:solidFill>
                  <a:schemeClr val="bg1"/>
                </a:solidFill>
                <a:effectLst/>
              </a:rPr>
              <a:t>a.login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 {</a:t>
            </a:r>
            <a:r>
              <a:rPr lang="en-US" altLang="en-US" sz="2699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width:</a:t>
            </a:r>
            <a:r>
              <a:rPr lang="en-US" altLang="en-US" sz="2699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80px;</a:t>
            </a:r>
            <a:r>
              <a:rPr lang="en-US" altLang="en-US" sz="2699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702C3868-B09E-4A0D-B1A9-AEA55D6C3479}"/>
              </a:ext>
            </a:extLst>
          </p:cNvPr>
          <p:cNvSpPr txBox="1">
            <a:spLocks/>
          </p:cNvSpPr>
          <p:nvPr/>
        </p:nvSpPr>
        <p:spPr>
          <a:xfrm>
            <a:off x="597601" y="5989726"/>
            <a:ext cx="5318446" cy="633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699" dirty="0">
                <a:solidFill>
                  <a:schemeClr val="bg1"/>
                </a:solidFill>
                <a:effectLst/>
              </a:rPr>
              <a:t>&lt;a class="login"&gt;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Login</a:t>
            </a:r>
            <a:r>
              <a:rPr lang="en-US" altLang="en-US" sz="2699" dirty="0">
                <a:solidFill>
                  <a:schemeClr val="bg1"/>
                </a:solidFill>
                <a:effectLst/>
              </a:rPr>
              <a:t>&lt;/a&gt;</a:t>
            </a:r>
            <a:endParaRPr lang="en-US" altLang="en-US" sz="2699" dirty="0">
              <a:solidFill>
                <a:schemeClr val="tx1"/>
              </a:solidFill>
              <a:effectLst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A95832F-3F8E-433F-90EE-C90A6B9D229E}"/>
              </a:ext>
            </a:extLst>
          </p:cNvPr>
          <p:cNvSpPr/>
          <p:nvPr/>
        </p:nvSpPr>
        <p:spPr bwMode="auto">
          <a:xfrm>
            <a:off x="6061982" y="1968684"/>
            <a:ext cx="380153" cy="314918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8511E15-B0AF-4C45-AF54-12FC772FC8B6}"/>
              </a:ext>
            </a:extLst>
          </p:cNvPr>
          <p:cNvSpPr/>
          <p:nvPr/>
        </p:nvSpPr>
        <p:spPr bwMode="auto">
          <a:xfrm>
            <a:off x="6061982" y="3363321"/>
            <a:ext cx="380153" cy="314918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44D9E2A7-4071-4E4B-A44D-F57FBE3BAB12}"/>
              </a:ext>
            </a:extLst>
          </p:cNvPr>
          <p:cNvSpPr/>
          <p:nvPr/>
        </p:nvSpPr>
        <p:spPr bwMode="auto">
          <a:xfrm>
            <a:off x="6061982" y="4754351"/>
            <a:ext cx="380153" cy="314918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F85AB9A5-7419-4B4B-84FC-069A23237C6E}"/>
              </a:ext>
            </a:extLst>
          </p:cNvPr>
          <p:cNvSpPr/>
          <p:nvPr/>
        </p:nvSpPr>
        <p:spPr bwMode="auto">
          <a:xfrm>
            <a:off x="6061982" y="6148987"/>
            <a:ext cx="380153" cy="314918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Slide Number">
            <a:extLst>
              <a:ext uri="{FF2B5EF4-FFF2-40B4-BE49-F238E27FC236}">
                <a16:creationId xmlns:a16="http://schemas.microsoft.com/office/drawing/2014/main" id="{7FC667BF-CEA5-4971-A903-7280955FFC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4698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237DE7-64FB-4710-9848-10CBF568D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Combined </a:t>
            </a:r>
            <a:r>
              <a:rPr lang="en-US"/>
              <a:t>CSS Selectors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F371D03-6A47-486A-A0AE-DD0E8FFECAF9}"/>
              </a:ext>
            </a:extLst>
          </p:cNvPr>
          <p:cNvSpPr txBox="1">
            <a:spLocks/>
          </p:cNvSpPr>
          <p:nvPr/>
        </p:nvSpPr>
        <p:spPr>
          <a:xfrm>
            <a:off x="7580614" y="1420028"/>
            <a:ext cx="4228898" cy="6488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#news &gt; h1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CF54E66-5333-44A7-AA7F-9BA0C9372315}"/>
              </a:ext>
            </a:extLst>
          </p:cNvPr>
          <p:cNvSpPr txBox="1">
            <a:spLocks/>
          </p:cNvSpPr>
          <p:nvPr/>
        </p:nvSpPr>
        <p:spPr>
          <a:xfrm>
            <a:off x="382489" y="1420029"/>
            <a:ext cx="6883207" cy="51288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&lt;section id="news"&gt;</a:t>
            </a: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  &lt;h1&gt;</a:t>
            </a:r>
            <a:r>
              <a:rPr lang="en-US" altLang="en-US" sz="2799" dirty="0">
                <a:solidFill>
                  <a:schemeClr val="tx1"/>
                </a:solidFill>
                <a:effectLst/>
                <a:latin typeface="+mn-lt"/>
              </a:rPr>
              <a:t>Hot News</a:t>
            </a:r>
            <a:r>
              <a:rPr lang="en-US" altLang="en-US" sz="2799" dirty="0">
                <a:solidFill>
                  <a:schemeClr val="bg1"/>
                </a:solidFill>
                <a:effectLst/>
              </a:rPr>
              <a:t>&lt;/h1&gt;</a:t>
            </a: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  &lt;article&gt;</a:t>
            </a: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    &lt;h1&gt;</a:t>
            </a:r>
            <a:r>
              <a:rPr lang="en-US" altLang="en-US" sz="2799" dirty="0">
                <a:solidFill>
                  <a:schemeClr val="tx1"/>
                </a:solidFill>
                <a:effectLst/>
                <a:latin typeface="+mn-lt"/>
              </a:rPr>
              <a:t>New Release!</a:t>
            </a:r>
            <a:r>
              <a:rPr lang="en-US" altLang="en-US" sz="2799" dirty="0">
                <a:solidFill>
                  <a:schemeClr val="bg1"/>
                </a:solidFill>
                <a:effectLst/>
              </a:rPr>
              <a:t>&lt;/h1&gt;</a:t>
            </a: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    &lt;p&gt;</a:t>
            </a:r>
            <a:r>
              <a:rPr lang="en-US" altLang="en-US" sz="2799" dirty="0">
                <a:solidFill>
                  <a:schemeClr val="tx1"/>
                </a:solidFill>
                <a:effectLst/>
                <a:latin typeface="+mn-lt"/>
              </a:rPr>
              <a:t>Today we released</a:t>
            </a:r>
            <a:endParaRPr lang="en-US" altLang="en-US" sz="2799" dirty="0">
              <a:solidFill>
                <a:schemeClr val="bg1"/>
              </a:solidFill>
              <a:effectLst/>
            </a:endParaRP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      &lt;b class="red"&gt;</a:t>
            </a:r>
            <a:r>
              <a:rPr lang="en-US" altLang="en-US" sz="2799" dirty="0">
                <a:solidFill>
                  <a:schemeClr val="tx1"/>
                </a:solidFill>
                <a:effectLst/>
                <a:latin typeface="+mn-lt"/>
              </a:rPr>
              <a:t>ver. 7</a:t>
            </a:r>
            <a:r>
              <a:rPr lang="en-US" altLang="en-US" sz="2799" dirty="0">
                <a:solidFill>
                  <a:schemeClr val="bg1"/>
                </a:solidFill>
                <a:effectLst/>
              </a:rPr>
              <a:t>&lt;/b&gt;</a:t>
            </a: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      </a:t>
            </a:r>
            <a:r>
              <a:rPr lang="en-US" altLang="en-US" sz="2799" dirty="0">
                <a:solidFill>
                  <a:schemeClr val="tx1"/>
                </a:solidFill>
                <a:effectLst/>
                <a:latin typeface="+mn-lt"/>
              </a:rPr>
              <a:t>of our unique software …</a:t>
            </a:r>
            <a:endParaRPr lang="en-US" altLang="en-US" sz="2799" dirty="0">
              <a:solidFill>
                <a:schemeClr val="bg1"/>
              </a:solidFill>
              <a:effectLst/>
              <a:latin typeface="+mn-lt"/>
            </a:endParaRP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    &lt;/p&gt;</a:t>
            </a: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  &lt;/article&gt;</a:t>
            </a: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  &lt;p&gt;</a:t>
            </a:r>
            <a:r>
              <a:rPr lang="en-US" altLang="en-US" sz="2799" dirty="0">
                <a:solidFill>
                  <a:schemeClr val="tx1"/>
                </a:solidFill>
                <a:effectLst/>
                <a:latin typeface="+mn-lt"/>
              </a:rPr>
              <a:t>Published: </a:t>
            </a:r>
            <a:r>
              <a:rPr lang="en-US" altLang="en-US" sz="2799" dirty="0">
                <a:solidFill>
                  <a:schemeClr val="bg1"/>
                </a:solidFill>
                <a:effectLst/>
              </a:rPr>
              <a:t>&lt;span class="date"&gt;</a:t>
            </a:r>
            <a:r>
              <a:rPr lang="en-US" altLang="en-US" sz="2799" dirty="0">
                <a:solidFill>
                  <a:schemeClr val="tx1"/>
                </a:solidFill>
                <a:effectLst/>
                <a:latin typeface="+mn-lt"/>
              </a:rPr>
              <a:t>1/1/2021</a:t>
            </a:r>
            <a:r>
              <a:rPr lang="en-US" altLang="en-US" sz="2799" dirty="0">
                <a:solidFill>
                  <a:schemeClr val="bg1"/>
                </a:solidFill>
                <a:effectLst/>
              </a:rPr>
              <a:t>&lt;/span&gt;&lt;/p&gt;</a:t>
            </a: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&lt;/section&gt;</a:t>
            </a:r>
            <a:endParaRPr lang="en-US" altLang="en-US" sz="2799" dirty="0">
              <a:solidFill>
                <a:schemeClr val="tx1"/>
              </a:solidFill>
              <a:effectLst/>
            </a:endParaRP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2D6DB2C9-11F7-4EF5-B18D-7AAF5A87E725}"/>
              </a:ext>
            </a:extLst>
          </p:cNvPr>
          <p:cNvSpPr txBox="1">
            <a:spLocks/>
          </p:cNvSpPr>
          <p:nvPr/>
        </p:nvSpPr>
        <p:spPr>
          <a:xfrm>
            <a:off x="7580614" y="2316039"/>
            <a:ext cx="4228898" cy="6488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#news article &gt; h1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3F3239A3-096F-4530-B8EA-BC9C59641FED}"/>
              </a:ext>
            </a:extLst>
          </p:cNvPr>
          <p:cNvSpPr txBox="1">
            <a:spLocks/>
          </p:cNvSpPr>
          <p:nvPr/>
        </p:nvSpPr>
        <p:spPr>
          <a:xfrm>
            <a:off x="7580614" y="3212051"/>
            <a:ext cx="4228898" cy="6488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#news article p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11F63ED-46D7-4456-A4F6-7448E8A8E1EC}"/>
              </a:ext>
            </a:extLst>
          </p:cNvPr>
          <p:cNvSpPr txBox="1">
            <a:spLocks/>
          </p:cNvSpPr>
          <p:nvPr/>
        </p:nvSpPr>
        <p:spPr>
          <a:xfrm>
            <a:off x="7580614" y="4108063"/>
            <a:ext cx="4228898" cy="6488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#news p &gt; b.red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B761CAC3-DB2D-4840-BDFD-9098ED84E92B}"/>
              </a:ext>
            </a:extLst>
          </p:cNvPr>
          <p:cNvSpPr txBox="1">
            <a:spLocks/>
          </p:cNvSpPr>
          <p:nvPr/>
        </p:nvSpPr>
        <p:spPr>
          <a:xfrm>
            <a:off x="7580614" y="5004074"/>
            <a:ext cx="4228898" cy="6488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#news span.date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90D62154-42A7-4734-8B66-CA1CEAC33A56}"/>
              </a:ext>
            </a:extLst>
          </p:cNvPr>
          <p:cNvSpPr txBox="1">
            <a:spLocks/>
          </p:cNvSpPr>
          <p:nvPr/>
        </p:nvSpPr>
        <p:spPr>
          <a:xfrm>
            <a:off x="7580614" y="5900087"/>
            <a:ext cx="4228898" cy="6488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article&gt;p, section&gt;p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A72A1387-DFA2-476F-ADC0-575A60DC49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2478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  <p:bldP spid="19" grpId="0" animBg="1"/>
      <p:bldP spid="20" grpId="0" animBg="1"/>
      <p:bldP spid="21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AD35F33C-522C-4730-BFBA-5FB5191FEE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799" dirty="0">
                <a:hlinkClick r:id="rId2"/>
              </a:rPr>
              <a:t>h</a:t>
            </a:r>
            <a:r>
              <a:rPr lang="da-DK" sz="2799" dirty="0">
                <a:hlinkClick r:id="rId2"/>
              </a:rPr>
              <a:t>ttps://codepen.io/snakov/pen/GRjLWWN </a:t>
            </a:r>
            <a:endParaRPr lang="en-US" sz="2799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857F86-C537-48FA-9CE2-CDDB28AC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Selectors: Live Demo</a:t>
            </a: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2BCA2F3C-2654-44A4-A810-195713E05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007" y="1816507"/>
            <a:ext cx="6145643" cy="4914000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8EA339C5-856B-469F-B3DE-639C2A92A9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123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to Do List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4739" y="1189047"/>
            <a:ext cx="11804750" cy="5569086"/>
          </a:xfrm>
        </p:spPr>
        <p:txBody>
          <a:bodyPr>
            <a:normAutofit/>
          </a:bodyPr>
          <a:lstStyle/>
          <a:p>
            <a:r>
              <a:rPr lang="en-US" dirty="0"/>
              <a:t>Create the following page</a:t>
            </a:r>
            <a:br>
              <a:rPr lang="en-US" dirty="0"/>
            </a:br>
            <a:r>
              <a:rPr lang="en-US" dirty="0"/>
              <a:t>(HTML + CSS files)</a:t>
            </a:r>
          </a:p>
          <a:p>
            <a:pPr>
              <a:spcBef>
                <a:spcPts val="1200"/>
              </a:spcBef>
            </a:pPr>
            <a:r>
              <a:rPr lang="en-US" dirty="0"/>
              <a:t>Hints:</a:t>
            </a:r>
          </a:p>
          <a:p>
            <a:pPr lvl="1"/>
            <a:r>
              <a:rPr lang="en-US" dirty="0"/>
              <a:t>Container: use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&lt;main&gt;</a:t>
            </a:r>
          </a:p>
          <a:p>
            <a:pPr lvl="2"/>
            <a:r>
              <a:rPr lang="en-US" dirty="0">
                <a:cs typeface="Consolas" panose="020B0609020204030204" pitchFamily="49" charset="0"/>
              </a:rPr>
              <a:t>Background color: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#f7f381</a:t>
            </a:r>
            <a:endParaRPr lang="en-US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/>
              <a:t>Heading: use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&lt;h1&gt;</a:t>
            </a:r>
          </a:p>
          <a:p>
            <a:pPr lvl="1"/>
            <a:r>
              <a:rPr lang="en-US" dirty="0"/>
              <a:t>Date: use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&lt;p&gt;</a:t>
            </a:r>
            <a:r>
              <a:rPr lang="en-US" dirty="0"/>
              <a:t> + center it</a:t>
            </a:r>
          </a:p>
          <a:p>
            <a:pPr lvl="1"/>
            <a:r>
              <a:rPr lang="en-US" dirty="0"/>
              <a:t>List: use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&lt;ol&gt;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599" y="1386909"/>
            <a:ext cx="5198142" cy="4605229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270BF3F5-F5C3-4A59-A2FD-0E9E27ED21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3738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Solution: to Do List (HTML)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3529" y="1820822"/>
            <a:ext cx="10621089" cy="47123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599" b="1" noProof="1"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  <a:r>
              <a:rPr lang="en-US" sz="2599" b="1" i="1" noProof="1">
                <a:latin typeface="Consolas" panose="020B0609020204030204" pitchFamily="49" charset="0"/>
                <a:cs typeface="Consolas" panose="020B0609020204030204" pitchFamily="49" charset="0"/>
              </a:rPr>
              <a:t>&lt;!-- </a:t>
            </a:r>
            <a:r>
              <a:rPr lang="en-US" sz="2599" b="1" i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TODO: link the CSS here </a:t>
            </a:r>
            <a:r>
              <a:rPr lang="en-US" sz="2599" b="1" i="1" noProof="1">
                <a:latin typeface="Consolas" panose="020B0609020204030204" pitchFamily="49" charset="0"/>
                <a:cs typeface="Consolas" panose="020B0609020204030204" pitchFamily="49" charset="0"/>
              </a:rPr>
              <a:t>--&gt;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&lt;main class="my-list"&gt;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Today's to do list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TODO: Put day-info here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&lt;ol&gt;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TODO: Put list-item here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&lt;/ol&gt;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&lt;/main&gt;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83529" y="1305511"/>
            <a:ext cx="10621089" cy="515310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1981" bIns="7198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99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to-do-list.html</a:t>
            </a:r>
            <a:endParaRPr lang="en-US" sz="2399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566" y="3204059"/>
            <a:ext cx="3985092" cy="3498938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644D1C1A-5276-4F92-BF18-C19761C30C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0266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Solution: to Do List (CSS)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20505" y="1830394"/>
            <a:ext cx="4021564" cy="38723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.my-list ol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margin: 12px;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.my-list p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20505" y="1269563"/>
            <a:ext cx="4021564" cy="565374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1981" bIns="7198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to-do-list.css</a:t>
            </a:r>
            <a:endParaRPr lang="en-US" sz="2599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45155" y="1834936"/>
            <a:ext cx="6554647" cy="38723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.my-list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margin: 0 auto;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padding: 8px 24px;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width: 500px;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border: 1px solid #f7f381;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background: #f7f381;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box-shadow: 0 0 10px 2px #333333;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45155" y="1269563"/>
            <a:ext cx="6554647" cy="565374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1981" bIns="7198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to-do-list.css</a:t>
            </a:r>
            <a:endParaRPr lang="en-US" sz="2599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278457BD-0340-49F0-ADC7-AB104D258A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086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 err="1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1500" b="1" dirty="0"/>
              <a:t>#html-</a:t>
            </a:r>
            <a:r>
              <a:rPr lang="en-US" sz="11500" b="1"/>
              <a:t>css</a:t>
            </a:r>
            <a:endParaRPr lang="en-US" sz="1150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52D52055-6DB9-446D-B3AC-999669B2D4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2342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CSS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7912" y="1189047"/>
            <a:ext cx="11801576" cy="5569086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style</a:t>
            </a:r>
            <a:r>
              <a:rPr lang="en-US" dirty="0"/>
              <a:t> attribute defines </a:t>
            </a:r>
            <a:r>
              <a:rPr lang="en-US" b="1" dirty="0">
                <a:solidFill>
                  <a:schemeClr val="bg1"/>
                </a:solidFill>
              </a:rPr>
              <a:t>inline CSS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8671" y="2870456"/>
            <a:ext cx="7876247" cy="9969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99" b="1" noProof="1">
                <a:latin typeface="Consolas" pitchFamily="49" charset="0"/>
              </a:rPr>
              <a:t>&lt;h1 style="color:blue"&gt;</a:t>
            </a:r>
            <a:r>
              <a:rPr lang="en-US" sz="2799" b="1" noProof="1"/>
              <a:t>This is a blue …</a:t>
            </a:r>
            <a:r>
              <a:rPr lang="en-US" sz="2799" b="1" noProof="1">
                <a:latin typeface="Consolas" pitchFamily="49" charset="0"/>
              </a:rPr>
              <a:t> &lt;/h1&gt;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58671" y="4859863"/>
            <a:ext cx="7876247" cy="14492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99" b="1" noProof="1">
                <a:latin typeface="Consolas" pitchFamily="49" charset="0"/>
              </a:rPr>
              <a:t>&lt;h2 style="color:red; font-size:2.1em"&gt;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99" b="1" noProof="1">
                <a:latin typeface="Consolas" pitchFamily="49" charset="0"/>
              </a:rPr>
              <a:t>  This is a red …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99" b="1" noProof="1">
                <a:latin typeface="Consolas" pitchFamily="49" charset="0"/>
              </a:rPr>
              <a:t>&lt;/h2&gt;</a:t>
            </a: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1716453" y="2056982"/>
            <a:ext cx="3123386" cy="610217"/>
          </a:xfrm>
          <a:prstGeom prst="wedgeRoundRectCallout">
            <a:avLst>
              <a:gd name="adj1" fmla="val -41809"/>
              <a:gd name="adj2" fmla="val 972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Attribute "style"</a:t>
            </a:r>
            <a:endParaRPr lang="bg-BG" sz="2799" b="1" dirty="0">
              <a:solidFill>
                <a:srgbClr val="FFFFFF"/>
              </a:solidFill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1804916" y="3834373"/>
            <a:ext cx="1700960" cy="623365"/>
          </a:xfrm>
          <a:prstGeom prst="wedgeRoundRectCallout">
            <a:avLst>
              <a:gd name="adj1" fmla="val 39951"/>
              <a:gd name="adj2" fmla="val -12182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Property</a:t>
            </a:r>
            <a:endParaRPr lang="bg-BG" sz="2799" b="1" dirty="0">
              <a:solidFill>
                <a:srgbClr val="FFFFFF"/>
              </a:solidFill>
            </a:endParaRP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4297867" y="3834372"/>
            <a:ext cx="1363252" cy="623365"/>
          </a:xfrm>
          <a:prstGeom prst="wedgeRoundRectCallout">
            <a:avLst>
              <a:gd name="adj1" fmla="val -45017"/>
              <a:gd name="adj2" fmla="val -12040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Value</a:t>
            </a:r>
            <a:endParaRPr lang="bg-BG" sz="2799" b="1" dirty="0">
              <a:solidFill>
                <a:srgbClr val="FFFFFF"/>
              </a:solidFill>
            </a:endParaRP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4887876" y="5500561"/>
            <a:ext cx="2468237" cy="1038225"/>
          </a:xfrm>
          <a:prstGeom prst="wedgeRoundRectCallout">
            <a:avLst>
              <a:gd name="adj1" fmla="val -68712"/>
              <a:gd name="adj2" fmla="val -6106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Multiple CSS declarations</a:t>
            </a:r>
            <a:endParaRPr lang="bg-BG" sz="2799" b="1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532" y="4028845"/>
            <a:ext cx="3435141" cy="240963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532" y="1334288"/>
            <a:ext cx="3435141" cy="2409631"/>
          </a:xfrm>
          <a:prstGeom prst="rect">
            <a:avLst/>
          </a:prstGeom>
        </p:spPr>
      </p:pic>
      <p:sp>
        <p:nvSpPr>
          <p:cNvPr id="14" name="Slide Number">
            <a:extLst>
              <a:ext uri="{FF2B5EF4-FFF2-40B4-BE49-F238E27FC236}">
                <a16:creationId xmlns:a16="http://schemas.microsoft.com/office/drawing/2014/main" id="{9C5876A4-46F7-4C67-9C5D-A15892B8CF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0413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CSS Styles in the HTML Page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2559" y="1189047"/>
            <a:ext cx="11801576" cy="5569087"/>
          </a:xfrm>
        </p:spPr>
        <p:txBody>
          <a:bodyPr/>
          <a:lstStyle/>
          <a:p>
            <a:r>
              <a:rPr lang="en-US" dirty="0"/>
              <a:t>Put a </a:t>
            </a:r>
            <a:r>
              <a:rPr lang="en-US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&lt;style&gt;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element in the HTML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b="1" noProof="1">
                <a:solidFill>
                  <a:schemeClr val="bg1"/>
                </a:solidFill>
                <a:cs typeface="Consolas" pitchFamily="49" charset="0"/>
              </a:rPr>
              <a:t> </a:t>
            </a:r>
            <a:r>
              <a:rPr lang="en-US" dirty="0"/>
              <a:t>section</a:t>
            </a:r>
          </a:p>
          <a:p>
            <a:pPr marL="0" indent="0">
              <a:buNone/>
            </a:pPr>
            <a:endParaRPr lang="en-GB" b="1" dirty="0">
              <a:solidFill>
                <a:srgbClr val="F3BE6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151246" y="1989375"/>
            <a:ext cx="6619034" cy="151037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&lt;body&gt;</a:t>
            </a:r>
            <a:endParaRPr lang="en-GB" altLang="en-US" sz="2799" dirty="0">
              <a:solidFill>
                <a:schemeClr val="tx1"/>
              </a:solidFill>
              <a:effectLst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GB" altLang="en-US" sz="2799" dirty="0">
                <a:solidFill>
                  <a:schemeClr val="tx1"/>
                </a:solidFill>
                <a:effectLst/>
              </a:rPr>
              <a:t>  &lt;p </a:t>
            </a:r>
            <a:r>
              <a:rPr lang="en-GB" altLang="en-US" sz="2799" dirty="0">
                <a:solidFill>
                  <a:schemeClr val="bg1"/>
                </a:solidFill>
                <a:effectLst/>
              </a:rPr>
              <a:t>class</a:t>
            </a:r>
            <a:r>
              <a:rPr lang="en-GB" altLang="en-US" sz="2799" dirty="0">
                <a:solidFill>
                  <a:schemeClr val="tx1"/>
                </a:solidFill>
                <a:effectLst/>
              </a:rPr>
              <a:t>="</a:t>
            </a:r>
            <a:r>
              <a:rPr lang="en-GB" altLang="en-US" sz="2799" dirty="0">
                <a:solidFill>
                  <a:schemeClr val="bg1"/>
                </a:solidFill>
                <a:effectLst/>
              </a:rPr>
              <a:t>red</a:t>
            </a:r>
            <a:r>
              <a:rPr lang="en-GB" altLang="en-US" sz="2799" dirty="0">
                <a:solidFill>
                  <a:schemeClr val="tx1"/>
                </a:solidFill>
                <a:effectLst/>
              </a:rPr>
              <a:t>"&gt;This is red&lt;/p&gt;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&lt;/body&gt;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72465" y="1989376"/>
            <a:ext cx="4453840" cy="36642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&lt;!DOCTYPE html&gt;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&lt;html&gt;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&lt;head&gt;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  </a:t>
            </a:r>
            <a:r>
              <a:rPr lang="en-US" altLang="en-US" sz="2799" dirty="0">
                <a:solidFill>
                  <a:schemeClr val="bg1"/>
                </a:solidFill>
                <a:effectLst/>
              </a:rPr>
              <a:t>&lt;style&gt;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    .</a:t>
            </a:r>
            <a:r>
              <a:rPr lang="en-US" altLang="en-US" sz="2799" dirty="0">
                <a:solidFill>
                  <a:schemeClr val="bg1"/>
                </a:solidFill>
                <a:effectLst/>
              </a:rPr>
              <a:t>red</a:t>
            </a:r>
            <a:r>
              <a:rPr lang="en-US" altLang="en-US" sz="2799" dirty="0">
                <a:solidFill>
                  <a:schemeClr val="tx1"/>
                </a:solidFill>
                <a:effectLst/>
              </a:rPr>
              <a:t> {color:red;}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  </a:t>
            </a:r>
            <a:r>
              <a:rPr lang="en-US" altLang="en-US" sz="2799" dirty="0">
                <a:solidFill>
                  <a:schemeClr val="bg1"/>
                </a:solidFill>
                <a:effectLst/>
              </a:rPr>
              <a:t>&lt;/style&gt;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&lt;/head&gt;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&lt;/html&gt;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488" y="3159071"/>
            <a:ext cx="4762409" cy="3130348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E5E80E2F-9B2E-42E9-BE9A-190E165D79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6211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8E02D616-A77B-495C-8FAA-6D8B4BBFB96C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b="1" dirty="0"/>
              <a:t>&lt;div&gt; </a:t>
            </a:r>
            <a:r>
              <a:rPr lang="en-US" dirty="0"/>
              <a:t>vs</a:t>
            </a:r>
            <a:r>
              <a:rPr lang="bg-BG" dirty="0"/>
              <a:t>.</a:t>
            </a:r>
            <a:r>
              <a:rPr lang="en-US" dirty="0"/>
              <a:t> </a:t>
            </a:r>
            <a:r>
              <a:rPr lang="en-US" b="1" dirty="0"/>
              <a:t>&lt;span&gt;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Inline and Block Elements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9ACC61B-F07C-453B-8761-D7CBDDDE7D0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427" y="1143597"/>
            <a:ext cx="2055974" cy="280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8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7912" y="1189047"/>
            <a:ext cx="11801576" cy="55690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&lt;div&gt;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&lt;p&gt;</a:t>
            </a:r>
            <a:r>
              <a:rPr lang="en-US" dirty="0"/>
              <a:t> are </a:t>
            </a:r>
            <a:r>
              <a:rPr lang="en-US" b="1" dirty="0">
                <a:solidFill>
                  <a:schemeClr val="bg1"/>
                </a:solidFill>
              </a:rPr>
              <a:t>block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elements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(rectangles)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Fill the entire container width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Stack vertically one after another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076475" y="1739898"/>
            <a:ext cx="3428318" cy="4604962"/>
            <a:chOff x="7694401" y="1097835"/>
            <a:chExt cx="3429211" cy="4606162"/>
          </a:xfrm>
        </p:grpSpPr>
        <p:sp>
          <p:nvSpPr>
            <p:cNvPr id="5" name="Rounded Rectangle 4"/>
            <p:cNvSpPr/>
            <p:nvPr/>
          </p:nvSpPr>
          <p:spPr>
            <a:xfrm>
              <a:off x="7694402" y="1760719"/>
              <a:ext cx="3429210" cy="3943278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94401" y="1097835"/>
              <a:ext cx="34292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99" b="1" dirty="0">
                  <a:solidFill>
                    <a:schemeClr val="bg1"/>
                  </a:solidFill>
                </a:rPr>
                <a:t>display: block</a:t>
              </a:r>
              <a:endParaRPr lang="en-US" sz="1799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859614" y="2611819"/>
              <a:ext cx="3113186" cy="1337107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991509" y="2759074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991509" y="3035928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991509" y="3320041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991509" y="5038482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991509" y="5323606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991509" y="1950130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991403" y="2238224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7859614" y="4124817"/>
              <a:ext cx="3113186" cy="768115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991509" y="4272071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991509" y="4548925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991509" y="3600714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468161" y="3331996"/>
            <a:ext cx="7382383" cy="30154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border:1px solid red; text-align:center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centered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&lt;div style="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border:1px solid blue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DIV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border:1px solid red; text-align:right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right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7345" y="3235300"/>
            <a:ext cx="3147183" cy="1385280"/>
          </a:xfrm>
          <a:prstGeom prst="roundRect">
            <a:avLst>
              <a:gd name="adj" fmla="val 1511"/>
            </a:avLst>
          </a:prstGeom>
        </p:spPr>
      </p:pic>
      <p:sp>
        <p:nvSpPr>
          <p:cNvPr id="25" name="Slide Number">
            <a:extLst>
              <a:ext uri="{FF2B5EF4-FFF2-40B4-BE49-F238E27FC236}">
                <a16:creationId xmlns:a16="http://schemas.microsoft.com/office/drawing/2014/main" id="{1ECB7A46-C659-4B72-9377-2CFB44C4F2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507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2559" y="1189047"/>
            <a:ext cx="11801576" cy="55690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&lt;span&gt;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is </a:t>
            </a:r>
            <a:r>
              <a:rPr lang="en-US" b="1" dirty="0">
                <a:solidFill>
                  <a:schemeClr val="bg1"/>
                </a:solidFill>
              </a:rPr>
              <a:t>inline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element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Its shape is not always rectangular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Can be split across multiple lines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84306" y="1739900"/>
            <a:ext cx="3428318" cy="58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99" b="1" dirty="0">
                <a:solidFill>
                  <a:schemeClr val="bg1"/>
                </a:solidFill>
              </a:rPr>
              <a:t>display: inline</a:t>
            </a:r>
            <a:endParaRPr lang="en-US" sz="1799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456563" y="2924944"/>
            <a:ext cx="7709045" cy="33831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text-align:justify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 Welcome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&lt;span style="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color:white; background:blue; padding-right:3px; padding-left:3px;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99" b="1" noProof="1">
                <a:latin typeface="Consolas" pitchFamily="49" charset="0"/>
                <a:cs typeface="Consolas" pitchFamily="49" charset="0"/>
              </a:rPr>
              <a:t>to the Software University (SoftUni) in Sofia (Bulgaria)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&lt;/span&gt;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, good luck!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grpSp>
        <p:nvGrpSpPr>
          <p:cNvPr id="2" name="Групиране 1">
            <a:extLst>
              <a:ext uri="{FF2B5EF4-FFF2-40B4-BE49-F238E27FC236}">
                <a16:creationId xmlns:a16="http://schemas.microsoft.com/office/drawing/2014/main" id="{7D0259E8-38D7-4DCD-8EC5-866664755D87}"/>
              </a:ext>
            </a:extLst>
          </p:cNvPr>
          <p:cNvGrpSpPr/>
          <p:nvPr/>
        </p:nvGrpSpPr>
        <p:grpSpPr>
          <a:xfrm>
            <a:off x="8284308" y="2402610"/>
            <a:ext cx="3428317" cy="3942251"/>
            <a:chOff x="8282719" y="2402609"/>
            <a:chExt cx="3428317" cy="3942251"/>
          </a:xfrm>
        </p:grpSpPr>
        <p:sp>
          <p:nvSpPr>
            <p:cNvPr id="42" name="Rounded Rectangle 41"/>
            <p:cNvSpPr/>
            <p:nvPr/>
          </p:nvSpPr>
          <p:spPr>
            <a:xfrm>
              <a:off x="8282719" y="2402609"/>
              <a:ext cx="3428317" cy="3942251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579749" y="5679520"/>
              <a:ext cx="2834468" cy="204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579749" y="5964570"/>
              <a:ext cx="2834468" cy="204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579749" y="2591972"/>
              <a:ext cx="2834468" cy="204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579749" y="2876011"/>
              <a:ext cx="2834468" cy="204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7045" y="3260874"/>
              <a:ext cx="3154063" cy="1248285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1049" y="4678079"/>
              <a:ext cx="2881005" cy="826171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27044" y="3255729"/>
              <a:ext cx="3154064" cy="1246506"/>
            </a:xfrm>
            <a:prstGeom prst="roundRect">
              <a:avLst>
                <a:gd name="adj" fmla="val 1511"/>
              </a:avLst>
            </a:prstGeom>
          </p:spPr>
        </p:pic>
      </p:grpSp>
      <p:sp>
        <p:nvSpPr>
          <p:cNvPr id="17" name="Slide Number">
            <a:extLst>
              <a:ext uri="{FF2B5EF4-FFF2-40B4-BE49-F238E27FC236}">
                <a16:creationId xmlns:a16="http://schemas.microsoft.com/office/drawing/2014/main" id="{6E55D138-9B3D-481E-962E-08726D4C24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288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41"/>
          <p:cNvSpPr/>
          <p:nvPr/>
        </p:nvSpPr>
        <p:spPr>
          <a:xfrm>
            <a:off x="8076475" y="2402610"/>
            <a:ext cx="3428317" cy="3942251"/>
          </a:xfrm>
          <a:prstGeom prst="roundRect">
            <a:avLst>
              <a:gd name="adj" fmla="val 903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</a:t>
            </a:r>
            <a:r>
              <a:rPr lang="bg-BG" dirty="0"/>
              <a:t>-</a:t>
            </a:r>
            <a:r>
              <a:rPr lang="en-US" dirty="0"/>
              <a:t>Block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7912" y="1189047"/>
            <a:ext cx="11801576" cy="55690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Elements can be also </a:t>
            </a:r>
            <a:r>
              <a:rPr lang="en-US" b="1" dirty="0">
                <a:solidFill>
                  <a:schemeClr val="bg1"/>
                </a:solidFill>
              </a:rPr>
              <a:t>inline-block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Rectangles arranged one after another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Just like words in a sentence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47934" y="1739900"/>
            <a:ext cx="3885398" cy="58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99" b="1" dirty="0">
                <a:solidFill>
                  <a:schemeClr val="tx2">
                    <a:lumMod val="75000"/>
                  </a:schemeClr>
                </a:solidFill>
              </a:rPr>
              <a:t>display: inline-block</a:t>
            </a:r>
            <a:endParaRPr lang="en-US" sz="1799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73504" y="5679520"/>
            <a:ext cx="2834468" cy="20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14" name="Rectangle 13"/>
          <p:cNvSpPr/>
          <p:nvPr/>
        </p:nvSpPr>
        <p:spPr>
          <a:xfrm>
            <a:off x="8373504" y="5964570"/>
            <a:ext cx="2834468" cy="20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15" name="Rectangle 14"/>
          <p:cNvSpPr/>
          <p:nvPr/>
        </p:nvSpPr>
        <p:spPr>
          <a:xfrm>
            <a:off x="8373504" y="2591972"/>
            <a:ext cx="2834468" cy="20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16" name="Rectangle 15"/>
          <p:cNvSpPr/>
          <p:nvPr/>
        </p:nvSpPr>
        <p:spPr>
          <a:xfrm>
            <a:off x="8373504" y="2876011"/>
            <a:ext cx="2834468" cy="20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427477" y="3160888"/>
            <a:ext cx="7446554" cy="31861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&lt;div style="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text-align:justify;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452302" lvl="1"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&lt;div style="display: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inline-block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 background:green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green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marL="452302" lvl="1"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&lt;div style="display: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inline-block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 background:red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red block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marL="452302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394518" y="3317315"/>
            <a:ext cx="1136756" cy="400696"/>
            <a:chOff x="8860388" y="4181361"/>
            <a:chExt cx="1137052" cy="400800"/>
          </a:xfrm>
        </p:grpSpPr>
        <p:sp>
          <p:nvSpPr>
            <p:cNvPr id="20" name="Rounded Rectangle 19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964862" y="4277985"/>
              <a:ext cx="922303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830928" y="3317315"/>
            <a:ext cx="1363513" cy="400696"/>
            <a:chOff x="8860388" y="4181361"/>
            <a:chExt cx="1137052" cy="400800"/>
          </a:xfrm>
        </p:grpSpPr>
        <p:sp>
          <p:nvSpPr>
            <p:cNvPr id="22" name="Rounded Rectangle 21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952155" y="4277985"/>
              <a:ext cx="953435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394520" y="3894836"/>
            <a:ext cx="1760045" cy="400696"/>
            <a:chOff x="8860388" y="4181361"/>
            <a:chExt cx="1137052" cy="400800"/>
          </a:xfrm>
        </p:grpSpPr>
        <p:sp>
          <p:nvSpPr>
            <p:cNvPr id="25" name="Rounded Rectangle 24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932052" y="4277985"/>
              <a:ext cx="994165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0341486" y="3889758"/>
            <a:ext cx="845451" cy="400696"/>
            <a:chOff x="8860388" y="4181361"/>
            <a:chExt cx="1137052" cy="400800"/>
          </a:xfrm>
        </p:grpSpPr>
        <p:sp>
          <p:nvSpPr>
            <p:cNvPr id="29" name="Rounded Rectangle 28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0004877" y="4484835"/>
            <a:ext cx="1182058" cy="400696"/>
            <a:chOff x="8860388" y="4181361"/>
            <a:chExt cx="1137052" cy="400800"/>
          </a:xfrm>
        </p:grpSpPr>
        <p:sp>
          <p:nvSpPr>
            <p:cNvPr id="32" name="Rounded Rectangle 31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352194" y="4484835"/>
            <a:ext cx="451577" cy="400696"/>
            <a:chOff x="8860388" y="4181361"/>
            <a:chExt cx="1137052" cy="400800"/>
          </a:xfrm>
        </p:grpSpPr>
        <p:sp>
          <p:nvSpPr>
            <p:cNvPr id="35" name="Rounded Rectangle 34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064350" y="4277985"/>
              <a:ext cx="705101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394518" y="4484835"/>
            <a:ext cx="758696" cy="400696"/>
            <a:chOff x="8860388" y="4181361"/>
            <a:chExt cx="1137052" cy="400800"/>
          </a:xfrm>
        </p:grpSpPr>
        <p:sp>
          <p:nvSpPr>
            <p:cNvPr id="39" name="Rounded Rectangle 38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8373504" y="5395481"/>
            <a:ext cx="2834468" cy="20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45" name="Rectangle 44"/>
          <p:cNvSpPr/>
          <p:nvPr/>
        </p:nvSpPr>
        <p:spPr>
          <a:xfrm>
            <a:off x="8373504" y="5109816"/>
            <a:ext cx="2834468" cy="20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512" y="3304743"/>
            <a:ext cx="2840242" cy="1615159"/>
          </a:xfrm>
          <a:prstGeom prst="rect">
            <a:avLst/>
          </a:prstGeom>
        </p:spPr>
      </p:pic>
      <p:sp>
        <p:nvSpPr>
          <p:cNvPr id="38" name="Slide Number">
            <a:extLst>
              <a:ext uri="{FF2B5EF4-FFF2-40B4-BE49-F238E27FC236}">
                <a16:creationId xmlns:a16="http://schemas.microsoft.com/office/drawing/2014/main" id="{C52F74B3-B01E-4B70-8D62-6B0A6E7296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0482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3F4D82A4-58E5-4ED5-B13D-AECF6CEB291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Problems and Solutions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More HTML Problems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AB07297-2782-458A-BDC1-6088277BCCA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pic>
        <p:nvPicPr>
          <p:cNvPr id="7" name="Picture 6" descr="C:\Users\vggeo_000\Desktop\meta_name_keyword_description-ucoz-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376" y="1809423"/>
            <a:ext cx="2894907" cy="1738661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Резултат с изображение за proble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526" y="1935417"/>
            <a:ext cx="1446256" cy="144625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78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HTML Lists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125032" y="1189047"/>
            <a:ext cx="7500571" cy="5569086"/>
          </a:xfrm>
        </p:spPr>
        <p:txBody>
          <a:bodyPr/>
          <a:lstStyle/>
          <a:p>
            <a:r>
              <a:rPr lang="en-GB" dirty="0"/>
              <a:t>Create a HTML page, holding</a:t>
            </a:r>
            <a:br>
              <a:rPr lang="en-GB" dirty="0"/>
            </a:br>
            <a:r>
              <a:rPr lang="en-GB" b="1" dirty="0">
                <a:solidFill>
                  <a:schemeClr val="bg1"/>
                </a:solidFill>
              </a:rPr>
              <a:t>nested lists</a:t>
            </a:r>
            <a:r>
              <a:rPr lang="en-GB" dirty="0"/>
              <a:t>, like at the example</a:t>
            </a:r>
          </a:p>
          <a:p>
            <a:r>
              <a:rPr lang="en-GB" dirty="0"/>
              <a:t>Hints:</a:t>
            </a:r>
          </a:p>
          <a:p>
            <a:pPr lvl="1"/>
            <a:r>
              <a:rPr lang="en-GB" dirty="0"/>
              <a:t>Use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&lt;ol&gt;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GB" dirty="0"/>
              <a:t>and </a:t>
            </a:r>
            <a:r>
              <a:rPr lang="en-GB" b="1" dirty="0">
                <a:solidFill>
                  <a:schemeClr val="bg1"/>
                </a:solidFill>
                <a:latin typeface="Consolas" panose="020B0609020204030204" pitchFamily="49" charset="0"/>
              </a:rPr>
              <a:t>&lt;li&gt;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dirty="0"/>
              <a:t>for</a:t>
            </a:r>
            <a:br>
              <a:rPr lang="en-GB" dirty="0"/>
            </a:br>
            <a:r>
              <a:rPr lang="en-US" b="1" dirty="0">
                <a:solidFill>
                  <a:schemeClr val="bg1"/>
                </a:solidFill>
              </a:rPr>
              <a:t>List Item 1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List item 2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List Item 3</a:t>
            </a:r>
          </a:p>
          <a:p>
            <a:pPr lvl="1"/>
            <a:r>
              <a:rPr lang="en-GB" dirty="0"/>
              <a:t>Use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&lt;ol&gt;</a:t>
            </a:r>
            <a:r>
              <a:rPr lang="en-GB" dirty="0"/>
              <a:t>, </a:t>
            </a:r>
            <a:r>
              <a:rPr lang="en-GB" b="1" dirty="0">
                <a:solidFill>
                  <a:schemeClr val="bg1"/>
                </a:solidFill>
                <a:latin typeface="Consolas" panose="020B0609020204030204" pitchFamily="49" charset="0"/>
              </a:rPr>
              <a:t>&lt;li&gt;</a:t>
            </a:r>
            <a:r>
              <a:rPr lang="en-GB" dirty="0"/>
              <a:t>,</a:t>
            </a:r>
            <a:r>
              <a:rPr lang="en-GB" dirty="0">
                <a:solidFill>
                  <a:srgbClr val="F3BE6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ul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GB" dirty="0"/>
              <a:t>and </a:t>
            </a:r>
            <a:r>
              <a:rPr lang="en-GB" b="1" dirty="0">
                <a:solidFill>
                  <a:schemeClr val="bg1"/>
                </a:solidFill>
                <a:latin typeface="Consolas" panose="020B0609020204030204" pitchFamily="49" charset="0"/>
              </a:rPr>
              <a:t>&lt;li&gt;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/>
              <a:t>for the nested lists</a:t>
            </a:r>
            <a:endParaRPr lang="en-GB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804" y="1414174"/>
            <a:ext cx="3955989" cy="4681133"/>
          </a:xfrm>
          <a:prstGeom prst="roundRect">
            <a:avLst>
              <a:gd name="adj" fmla="val 530"/>
            </a:avLst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8174B7AE-C174-48D8-B304-EFCA56BD67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683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HTML Lists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7209" y="1822259"/>
            <a:ext cx="10817582" cy="47077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&lt;ol type="I"&gt;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  &lt;li&gt;List item 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 &lt;ol type="a"&gt;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      &lt;li&gt;Nested item 1.1&lt;/li&gt;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      &lt;li&gt;Nested item 1.2&lt;/li&gt;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&lt;/ol&gt;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  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i="1" noProof="1">
                <a:latin typeface="Consolas" pitchFamily="49" charset="0"/>
                <a:cs typeface="Consolas" pitchFamily="49" charset="0"/>
              </a:rPr>
              <a:t>  &lt;!-- </a:t>
            </a:r>
            <a:r>
              <a:rPr lang="en-US" sz="2999" b="1" i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TODO: put List item 2 and List item 3 here </a:t>
            </a:r>
            <a:r>
              <a:rPr lang="en-US" sz="2999" b="1" i="1" noProof="1">
                <a:latin typeface="Consolas" pitchFamily="49" charset="0"/>
                <a:cs typeface="Consolas" pitchFamily="49" charset="0"/>
              </a:rPr>
              <a:t>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&lt;/ol&gt;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7209" y="1224574"/>
            <a:ext cx="10817582" cy="59768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1981" bIns="7198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99" b="1" noProof="1">
                <a:solidFill>
                  <a:schemeClr val="bg1"/>
                </a:solidFill>
                <a:latin typeface="Consolas" panose="020B0609020204030204" pitchFamily="49" charset="0"/>
              </a:rPr>
              <a:t>html-lists.html</a:t>
            </a:r>
            <a:endParaRPr lang="en-US" sz="2799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423" y="2203146"/>
            <a:ext cx="4408795" cy="1530514"/>
          </a:xfrm>
          <a:prstGeom prst="roundRect">
            <a:avLst>
              <a:gd name="adj" fmla="val 1734"/>
            </a:avLst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320FB259-57CE-4BE4-B719-A4E845A21A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2515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HTML Lists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6533" y="1719447"/>
            <a:ext cx="10665222" cy="50769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&lt;li&gt;List item 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&lt;ol type="1"&gt;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  &lt;li&gt;Nested item 2.1&lt;/li&gt;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  &lt;li&gt;Nested item 2.2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   &lt;ul type="circle"&gt;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      &lt;li&gt;Nested item 2.2.1&lt;/li&gt;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      &lt;li&gt;&lt;!-- </a:t>
            </a:r>
            <a:r>
              <a:rPr lang="en-US" sz="2599" b="1" i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TODO: put the next items here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--&gt;&lt;/li&gt;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   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  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  &lt;li&gt;Nested item 2.3&lt;/li&gt;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&lt;/ol&gt;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&lt;/li&gt;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86533" y="1134598"/>
            <a:ext cx="10665222" cy="565374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1981" bIns="7198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solidFill>
                  <a:schemeClr val="bg1"/>
                </a:solidFill>
                <a:latin typeface="Consolas" panose="020B0609020204030204" pitchFamily="49" charset="0"/>
              </a:rPr>
              <a:t>html-lists.html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063" y="1890836"/>
            <a:ext cx="3851767" cy="2078025"/>
          </a:xfrm>
          <a:prstGeom prst="roundRect">
            <a:avLst>
              <a:gd name="adj" fmla="val 1734"/>
            </a:avLst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1EF89743-EC65-40EE-A152-E4457295CD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7694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433" y="1359000"/>
            <a:ext cx="2567133" cy="256713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45E86C9-C894-4D4A-AEC0-E39148B98391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Introduction to HTML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0753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HTML Lists (3)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93777" y="2046968"/>
            <a:ext cx="11004446" cy="34624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&lt;li&gt;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  List item 3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&lt;ul type="disc"&gt;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    &lt;li&gt;Nested item 3.1&lt;/li&gt;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    &lt;li&gt;&lt;!-- 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TODO: put the next items here 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--&gt;&lt;/li&gt;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&lt;/li&gt;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93777" y="1384671"/>
            <a:ext cx="11004446" cy="66229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1981" bIns="7198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199" b="1" noProof="1">
                <a:solidFill>
                  <a:schemeClr val="bg1"/>
                </a:solidFill>
                <a:latin typeface="Consolas" panose="020B0609020204030204" pitchFamily="49" charset="0"/>
              </a:rPr>
              <a:t>html-lists.html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146" y="2289652"/>
            <a:ext cx="3514621" cy="1544699"/>
          </a:xfrm>
          <a:prstGeom prst="roundRect">
            <a:avLst>
              <a:gd name="adj" fmla="val 1873"/>
            </a:avLst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0264CFE7-6B72-4F8E-BF25-15BDD20838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5635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615108" y="4959000"/>
            <a:ext cx="10961783" cy="768084"/>
          </a:xfrm>
        </p:spPr>
        <p:txBody>
          <a:bodyPr/>
          <a:lstStyle/>
          <a:p>
            <a:r>
              <a:rPr lang="en-US" dirty="0"/>
              <a:t>Semantic HTML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E5F0441-E6E3-4575-B135-08C1AE9F0F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000" y="1629000"/>
            <a:ext cx="2123095" cy="2123095"/>
          </a:xfrm>
          <a:prstGeom prst="rect">
            <a:avLst/>
          </a:prstGeom>
        </p:spPr>
      </p:pic>
      <p:sp>
        <p:nvSpPr>
          <p:cNvPr id="4" name="Текстов контейнер 2">
            <a:extLst>
              <a:ext uri="{FF2B5EF4-FFF2-40B4-BE49-F238E27FC236}">
                <a16:creationId xmlns:a16="http://schemas.microsoft.com/office/drawing/2014/main" id="{4FD3A7A3-C104-4895-BD83-84E70E108C67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615108" y="5727084"/>
            <a:ext cx="10961783" cy="768084"/>
          </a:xfrm>
        </p:spPr>
        <p:txBody>
          <a:bodyPr/>
          <a:lstStyle/>
          <a:p>
            <a:r>
              <a:rPr lang="en-US" sz="4000" dirty="0"/>
              <a:t>HTML Markup to Reinforce the Semantics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79405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Semantic element clearly describes its meaning to both the </a:t>
            </a:r>
            <a:r>
              <a:rPr lang="en-US" b="1" dirty="0">
                <a:solidFill>
                  <a:schemeClr val="bg1"/>
                </a:solidFill>
              </a:rPr>
              <a:t>browser</a:t>
            </a:r>
            <a:r>
              <a:rPr lang="en-US" dirty="0"/>
              <a:t> and the </a:t>
            </a:r>
            <a:r>
              <a:rPr lang="en-US" b="1" dirty="0">
                <a:solidFill>
                  <a:schemeClr val="bg1"/>
                </a:solidFill>
              </a:rPr>
              <a:t>developer</a:t>
            </a:r>
          </a:p>
          <a:p>
            <a:endParaRPr lang="en-US" dirty="0"/>
          </a:p>
          <a:p>
            <a:pPr marL="0" indent="0">
              <a:buNone/>
            </a:pPr>
            <a:endParaRPr lang="bg-BG" dirty="0"/>
          </a:p>
          <a:p>
            <a:r>
              <a:rPr lang="en-US" dirty="0"/>
              <a:t>This is both semantic and presentational</a:t>
            </a:r>
            <a:endParaRPr lang="bg-BG" dirty="0"/>
          </a:p>
          <a:p>
            <a:pPr lvl="1"/>
            <a:r>
              <a:rPr lang="en-US" dirty="0"/>
              <a:t>People know what paragraphs are and browsers know how to display them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Semantic HTML?</a:t>
            </a:r>
          </a:p>
        </p:txBody>
      </p:sp>
      <p:sp>
        <p:nvSpPr>
          <p:cNvPr id="6" name="Текстово поле 10"/>
          <p:cNvSpPr txBox="1"/>
          <p:nvPr/>
        </p:nvSpPr>
        <p:spPr>
          <a:xfrm>
            <a:off x="2766000" y="2618999"/>
            <a:ext cx="4802383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Some random text...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0D69C6F-3701-4277-BA1B-A7A7D3D2FA65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Rounded Rectangular Callout 1">
            <a:extLst>
              <a:ext uri="{FF2B5EF4-FFF2-40B4-BE49-F238E27FC236}">
                <a16:creationId xmlns:a16="http://schemas.microsoft.com/office/drawing/2014/main" id="{1D380CCC-B69B-4CA2-8FE0-BE2C8553ABA0}"/>
              </a:ext>
            </a:extLst>
          </p:cNvPr>
          <p:cNvSpPr/>
          <p:nvPr/>
        </p:nvSpPr>
        <p:spPr bwMode="auto">
          <a:xfrm>
            <a:off x="8497369" y="2215400"/>
            <a:ext cx="2850216" cy="1394637"/>
          </a:xfrm>
          <a:prstGeom prst="wedgeRoundRectCallout">
            <a:avLst>
              <a:gd name="adj1" fmla="val -83322"/>
              <a:gd name="adj2" fmla="val 134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Indicates that the enclosed text is a 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paragraph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Текстово поле 10">
            <a:extLst>
              <a:ext uri="{FF2B5EF4-FFF2-40B4-BE49-F238E27FC236}">
                <a16:creationId xmlns:a16="http://schemas.microsoft.com/office/drawing/2014/main" id="{8831A6D8-6868-4C8D-8E80-3079EE45B8E8}"/>
              </a:ext>
            </a:extLst>
          </p:cNvPr>
          <p:cNvSpPr txBox="1"/>
          <p:nvPr/>
        </p:nvSpPr>
        <p:spPr>
          <a:xfrm>
            <a:off x="2766890" y="5762624"/>
            <a:ext cx="6263252" cy="64882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&lt;footer&gt;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© 2021 by ABC</a:t>
            </a:r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&lt;/footer&gt;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ounded Rectangular Callout 1">
            <a:extLst>
              <a:ext uri="{FF2B5EF4-FFF2-40B4-BE49-F238E27FC236}">
                <a16:creationId xmlns:a16="http://schemas.microsoft.com/office/drawing/2014/main" id="{4C691D11-451D-468B-861E-A5042B5CC7C3}"/>
              </a:ext>
            </a:extLst>
          </p:cNvPr>
          <p:cNvSpPr/>
          <p:nvPr/>
        </p:nvSpPr>
        <p:spPr bwMode="auto">
          <a:xfrm>
            <a:off x="9617444" y="5284362"/>
            <a:ext cx="1709555" cy="904990"/>
          </a:xfrm>
          <a:prstGeom prst="wedgeRoundRectCallout">
            <a:avLst>
              <a:gd name="adj1" fmla="val -83240"/>
              <a:gd name="adj2" fmla="val 3540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This holds a 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footer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15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71000" y="1121143"/>
            <a:ext cx="9724234" cy="5546589"/>
          </a:xfrm>
        </p:spPr>
        <p:txBody>
          <a:bodyPr/>
          <a:lstStyle/>
          <a:p>
            <a:r>
              <a:rPr lang="en-US" dirty="0"/>
              <a:t>Provides an </a:t>
            </a:r>
            <a:r>
              <a:rPr lang="en-US" b="1" dirty="0">
                <a:solidFill>
                  <a:schemeClr val="bg1"/>
                </a:solidFill>
              </a:rPr>
              <a:t>additional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information</a:t>
            </a:r>
            <a:r>
              <a:rPr lang="en-US" dirty="0"/>
              <a:t> about that document, which </a:t>
            </a:r>
            <a:r>
              <a:rPr lang="en-US" b="1" dirty="0">
                <a:solidFill>
                  <a:schemeClr val="bg1"/>
                </a:solidFill>
              </a:rPr>
              <a:t>aids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in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communication</a:t>
            </a:r>
          </a:p>
          <a:p>
            <a:r>
              <a:rPr lang="en-US" dirty="0"/>
              <a:t>Semantic tags make it </a:t>
            </a:r>
            <a:r>
              <a:rPr lang="en-US" b="1" dirty="0">
                <a:solidFill>
                  <a:schemeClr val="bg1"/>
                </a:solidFill>
              </a:rPr>
              <a:t>clear</a:t>
            </a:r>
            <a:r>
              <a:rPr lang="en-US" dirty="0"/>
              <a:t> to the </a:t>
            </a:r>
            <a:r>
              <a:rPr lang="en-US" b="1" dirty="0">
                <a:solidFill>
                  <a:schemeClr val="bg1"/>
                </a:solidFill>
              </a:rPr>
              <a:t>browser</a:t>
            </a:r>
            <a:r>
              <a:rPr lang="en-US" dirty="0"/>
              <a:t> what the </a:t>
            </a:r>
            <a:r>
              <a:rPr lang="en-US" b="1" dirty="0">
                <a:solidFill>
                  <a:schemeClr val="bg1"/>
                </a:solidFill>
              </a:rPr>
              <a:t>meaning</a:t>
            </a:r>
            <a:r>
              <a:rPr lang="en-US" dirty="0"/>
              <a:t> of a page and its </a:t>
            </a:r>
            <a:r>
              <a:rPr lang="en-US" b="1" dirty="0">
                <a:solidFill>
                  <a:schemeClr val="bg1"/>
                </a:solidFill>
              </a:rPr>
              <a:t>content</a:t>
            </a:r>
            <a:r>
              <a:rPr lang="en-US" dirty="0"/>
              <a:t> is</a:t>
            </a:r>
          </a:p>
          <a:p>
            <a:pPr lvl="1"/>
            <a:r>
              <a:rPr lang="en-US" dirty="0"/>
              <a:t>This clarity is also </a:t>
            </a:r>
            <a:r>
              <a:rPr lang="en-US" b="1" dirty="0">
                <a:solidFill>
                  <a:schemeClr val="bg1"/>
                </a:solidFill>
              </a:rPr>
              <a:t>communicated</a:t>
            </a:r>
            <a:r>
              <a:rPr lang="en-US" dirty="0"/>
              <a:t> with search engines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The Importance of Semantic HTML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A254D0C-35E4-45D6-8DE9-CD78651969AD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4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7722D4-4BF5-4A44-BC30-E36502D888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635" y="1179000"/>
            <a:ext cx="2866729" cy="286672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83C75D0-53B7-4A4C-A66D-A85D6BE6904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HTML Semantic Tags</a:t>
            </a:r>
          </a:p>
        </p:txBody>
      </p:sp>
    </p:spTree>
    <p:extLst>
      <p:ext uri="{BB962C8B-B14F-4D97-AF65-F5344CB8AC3E}">
        <p14:creationId xmlns:p14="http://schemas.microsoft.com/office/powerpoint/2010/main" val="367709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Represents </a:t>
            </a:r>
            <a:r>
              <a:rPr lang="en-US" b="1" dirty="0">
                <a:solidFill>
                  <a:schemeClr val="bg1"/>
                </a:solidFill>
              </a:rPr>
              <a:t>introductory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content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may contain:</a:t>
            </a:r>
          </a:p>
          <a:p>
            <a:pPr lvl="1"/>
            <a:r>
              <a:rPr lang="en-US" dirty="0"/>
              <a:t>headings</a:t>
            </a:r>
          </a:p>
          <a:p>
            <a:pPr lvl="1"/>
            <a:r>
              <a:rPr lang="en-US" dirty="0"/>
              <a:t>logo</a:t>
            </a:r>
          </a:p>
          <a:p>
            <a:pPr lvl="1"/>
            <a:r>
              <a:rPr lang="en-US" dirty="0"/>
              <a:t>search form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&lt;Header&gt;&lt;/header&gt;</a:t>
            </a:r>
          </a:p>
        </p:txBody>
      </p:sp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6FD569BA-B095-4383-ABB7-302EE7CE8920}"/>
              </a:ext>
            </a:extLst>
          </p:cNvPr>
          <p:cNvSpPr txBox="1"/>
          <p:nvPr/>
        </p:nvSpPr>
        <p:spPr>
          <a:xfrm>
            <a:off x="561000" y="1854000"/>
            <a:ext cx="3915000" cy="132610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&lt;header&gt;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&lt;h1&gt;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Welcome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&lt;/h1&gt;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&lt;/header&gt;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A534B0B7-CB61-4DC1-9EB4-EC3EC18CEDCF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30E72A1-01C1-4F1A-9FDD-1FAE0BA55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500" y="2439258"/>
            <a:ext cx="6724059" cy="3998090"/>
          </a:xfrm>
          <a:prstGeom prst="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</p:pic>
      <p:sp>
        <p:nvSpPr>
          <p:cNvPr id="9" name="Rounded Rectangular Callout 1">
            <a:extLst>
              <a:ext uri="{FF2B5EF4-FFF2-40B4-BE49-F238E27FC236}">
                <a16:creationId xmlns:a16="http://schemas.microsoft.com/office/drawing/2014/main" id="{1C8F5351-9BF8-4BF2-B668-7C35A32FD061}"/>
              </a:ext>
            </a:extLst>
          </p:cNvPr>
          <p:cNvSpPr/>
          <p:nvPr/>
        </p:nvSpPr>
        <p:spPr bwMode="auto">
          <a:xfrm>
            <a:off x="7805556" y="2051389"/>
            <a:ext cx="1714849" cy="617560"/>
          </a:xfrm>
          <a:prstGeom prst="wedgeRoundRectCallout">
            <a:avLst>
              <a:gd name="adj1" fmla="val -80030"/>
              <a:gd name="adj2" fmla="val 6145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&lt;header&gt;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52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Defines a set of </a:t>
            </a:r>
            <a:r>
              <a:rPr lang="en-GB" b="1" dirty="0">
                <a:solidFill>
                  <a:schemeClr val="bg1"/>
                </a:solidFill>
              </a:rPr>
              <a:t>navigation links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&lt;Nav&gt;&lt;/nav&gt;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753413F7-4CAD-4DF4-B9DD-70FE73C8BA3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286E0650-1E51-4EAB-BA09-8A82380A15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477" y="2029100"/>
            <a:ext cx="9074666" cy="3046195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&lt;nav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"leftmenu"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&lt;ul&gt;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&lt;li&gt;&lt;a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"/home"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2399" b="1" noProof="1">
                <a:solidFill>
                  <a:srgbClr val="000000"/>
                </a:solidFill>
              </a:rPr>
              <a:t>Home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&lt;/a&gt;&lt;/li&gt;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&lt;li&gt;&lt;a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"/tasks"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2399" b="1" noProof="1">
                <a:solidFill>
                  <a:srgbClr val="800000"/>
                </a:solidFill>
              </a:rPr>
              <a:t>Task Board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&lt;/a&gt;&lt;/li&gt;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&lt;li&gt;&lt;a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"/create"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2399" b="1" noProof="1">
                <a:solidFill>
                  <a:srgbClr val="000000"/>
                </a:solidFill>
              </a:rPr>
              <a:t>Create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&lt;/a&gt;&lt;/li&gt;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&lt;li&gt;&lt;a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"/search"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2399" b="1" noProof="1">
                <a:solidFill>
                  <a:srgbClr val="000000"/>
                </a:solidFill>
              </a:rPr>
              <a:t>Search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&lt;/a&gt;&lt;/li&gt;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&lt;/ul&gt;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&lt;/nav&gt;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B446206C-0F87-41F2-BD11-B5582FF79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953"/>
          <a:stretch/>
        </p:blipFill>
        <p:spPr>
          <a:xfrm>
            <a:off x="7715580" y="2336327"/>
            <a:ext cx="4062383" cy="4090784"/>
          </a:xfrm>
          <a:prstGeom prst="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</p:pic>
      <p:sp>
        <p:nvSpPr>
          <p:cNvPr id="11" name="Rounded Rectangular Callout 1">
            <a:extLst>
              <a:ext uri="{FF2B5EF4-FFF2-40B4-BE49-F238E27FC236}">
                <a16:creationId xmlns:a16="http://schemas.microsoft.com/office/drawing/2014/main" id="{8DF8765A-9C73-40C6-A443-E23A28069DF7}"/>
              </a:ext>
            </a:extLst>
          </p:cNvPr>
          <p:cNvSpPr/>
          <p:nvPr/>
        </p:nvSpPr>
        <p:spPr bwMode="auto">
          <a:xfrm>
            <a:off x="6135694" y="4418743"/>
            <a:ext cx="1264966" cy="617560"/>
          </a:xfrm>
          <a:prstGeom prst="wedgeRoundRectCallout">
            <a:avLst>
              <a:gd name="adj1" fmla="val 86533"/>
              <a:gd name="adj2" fmla="val -7972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&lt;nav&gt;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94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760598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</a:rPr>
              <a:t>&lt;main&gt;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/>
              <a:t>holds the main content of a document </a:t>
            </a:r>
          </a:p>
          <a:p>
            <a:pPr lvl="1"/>
            <a:r>
              <a:rPr lang="en-US" sz="3400" dirty="0"/>
              <a:t>Helps crawlers</a:t>
            </a:r>
          </a:p>
          <a:p>
            <a:pPr lvl="1"/>
            <a:r>
              <a:rPr lang="en-US" sz="3400" dirty="0"/>
              <a:t>There must not be more than one </a:t>
            </a: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&lt;main&gt;</a:t>
            </a:r>
            <a:r>
              <a:rPr lang="en-US" sz="3400" dirty="0"/>
              <a:t> element in a document</a:t>
            </a:r>
          </a:p>
          <a:p>
            <a:pPr lvl="1"/>
            <a:r>
              <a:rPr lang="en-US" sz="3400" dirty="0"/>
              <a:t>Wrap the most important information in the body</a:t>
            </a:r>
            <a:endParaRPr lang="bg-BG" sz="3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&lt;Main&gt;&lt;/main&gt;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1CBDEBC-9310-411E-83B3-0B52F7529CB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38E50A3-8CC2-4D07-97A3-C0A19590E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836" y="1404528"/>
            <a:ext cx="5143760" cy="5186506"/>
          </a:xfrm>
          <a:prstGeom prst="rect">
            <a:avLst/>
          </a:prstGeom>
        </p:spPr>
      </p:pic>
      <p:sp>
        <p:nvSpPr>
          <p:cNvPr id="7" name="Rounded Rectangular Callout 1">
            <a:extLst>
              <a:ext uri="{FF2B5EF4-FFF2-40B4-BE49-F238E27FC236}">
                <a16:creationId xmlns:a16="http://schemas.microsoft.com/office/drawing/2014/main" id="{3AD0416F-346E-42D1-B65D-00701CCEE6B0}"/>
              </a:ext>
            </a:extLst>
          </p:cNvPr>
          <p:cNvSpPr/>
          <p:nvPr/>
        </p:nvSpPr>
        <p:spPr bwMode="auto">
          <a:xfrm>
            <a:off x="10189935" y="1615750"/>
            <a:ext cx="1439625" cy="617560"/>
          </a:xfrm>
          <a:prstGeom prst="wedgeRoundRectCallout">
            <a:avLst>
              <a:gd name="adj1" fmla="val -52381"/>
              <a:gd name="adj2" fmla="val 12587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&lt;main&gt;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45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Defines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sidebar</a:t>
            </a:r>
            <a:r>
              <a:rPr lang="en-US" dirty="0"/>
              <a:t> (</a:t>
            </a:r>
            <a:r>
              <a:rPr lang="en-US" b="1" dirty="0">
                <a:solidFill>
                  <a:schemeClr val="bg1"/>
                </a:solidFill>
              </a:rPr>
              <a:t>left / right navigation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&lt;Aside&gt;&lt;/aside&gt;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10D0C7BA-48B2-4DCC-B896-E128D7728C5D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450B1EB-2647-4300-8742-9F38AAC043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488" y="1854411"/>
            <a:ext cx="8322832" cy="3046195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&lt;aside&gt;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&lt;h2&gt;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Recent posts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&lt;/h2&gt;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&lt;ul&gt;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&lt;li&gt;&lt;a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"#"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Our Response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&lt;/a&gt;&lt;/li&gt;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&lt;li&gt;&lt;a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"#"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Her Story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&lt;/a&gt;&lt;/li&gt;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&lt;li&gt;&lt;a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"#"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Greatest Challenges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&lt;/a&gt;&lt;/li&gt;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&lt;/ul&gt;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&lt;/aside&gt;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219BE3BA-DD0B-4B43-966E-8FE9735E7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860" y="4221089"/>
            <a:ext cx="8998781" cy="240919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1" name="Rounded Rectangular Callout 1">
            <a:extLst>
              <a:ext uri="{FF2B5EF4-FFF2-40B4-BE49-F238E27FC236}">
                <a16:creationId xmlns:a16="http://schemas.microsoft.com/office/drawing/2014/main" id="{03464AAD-ECDE-4E5E-9D09-5D8EEF1630EC}"/>
              </a:ext>
            </a:extLst>
          </p:cNvPr>
          <p:cNvSpPr/>
          <p:nvPr/>
        </p:nvSpPr>
        <p:spPr bwMode="auto">
          <a:xfrm>
            <a:off x="9065228" y="3501008"/>
            <a:ext cx="1295991" cy="517984"/>
          </a:xfrm>
          <a:prstGeom prst="wedgeRoundRectCallout">
            <a:avLst>
              <a:gd name="adj1" fmla="val 43026"/>
              <a:gd name="adj2" fmla="val 11607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&lt;aside&gt;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62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705598" cy="5528766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GB" sz="3600" dirty="0"/>
              <a:t>A document / section footer</a:t>
            </a:r>
          </a:p>
          <a:p>
            <a:pPr>
              <a:buClr>
                <a:schemeClr val="tx1"/>
              </a:buClr>
            </a:pPr>
            <a:endParaRPr lang="en-GB" sz="3600" dirty="0"/>
          </a:p>
          <a:p>
            <a:pPr>
              <a:buClr>
                <a:schemeClr val="tx1"/>
              </a:buClr>
            </a:pPr>
            <a:endParaRPr lang="en-GB" sz="3600" dirty="0"/>
          </a:p>
          <a:p>
            <a:pPr>
              <a:buClr>
                <a:schemeClr val="tx1"/>
              </a:buClr>
            </a:pPr>
            <a:endParaRPr lang="en-GB" sz="3600" dirty="0"/>
          </a:p>
          <a:p>
            <a:pPr>
              <a:buClr>
                <a:schemeClr val="tx1"/>
              </a:buClr>
            </a:pPr>
            <a:endParaRPr lang="en-GB" sz="3600" dirty="0"/>
          </a:p>
          <a:p>
            <a:r>
              <a:rPr lang="en-US" dirty="0"/>
              <a:t>A footer typically contains:</a:t>
            </a:r>
          </a:p>
          <a:p>
            <a:pPr lvl="1"/>
            <a:r>
              <a:rPr lang="en-US" sz="3200" dirty="0"/>
              <a:t>Navigation links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Copyright data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&lt;Footer&gt;&lt;/footer&gt;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7B39CF0-F86E-438D-9061-7264F63CE1D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06C0D15-AE8E-4670-B161-F0F2A10E4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453" y="1955260"/>
            <a:ext cx="6073418" cy="2418494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6266" tIns="109699" rIns="146266" bIns="109699">
            <a:spAutoFit/>
          </a:bodyPr>
          <a:lstStyle/>
          <a:p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&lt;footer&gt;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Posted by: Hege Refsnes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&lt;p&gt;&lt;a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"someone@exam.uk"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b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      </a:t>
            </a:r>
            <a:r>
              <a:rPr lang="en-GB" sz="23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2021 Task 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Board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&lt;/a&gt;&lt;/p&gt;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&amp;copy;copyright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&lt;/footer&gt;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98A71243-C515-4BC4-B554-1A774B3C7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778" y="1481184"/>
            <a:ext cx="4850750" cy="4769225"/>
          </a:xfrm>
          <a:prstGeom prst="rect">
            <a:avLst/>
          </a:prstGeom>
        </p:spPr>
      </p:pic>
      <p:sp>
        <p:nvSpPr>
          <p:cNvPr id="10" name="Rounded Rectangular Callout 1">
            <a:extLst>
              <a:ext uri="{FF2B5EF4-FFF2-40B4-BE49-F238E27FC236}">
                <a16:creationId xmlns:a16="http://schemas.microsoft.com/office/drawing/2014/main" id="{6438E024-59D7-43B4-957F-0A2823DB2A14}"/>
              </a:ext>
            </a:extLst>
          </p:cNvPr>
          <p:cNvSpPr/>
          <p:nvPr/>
        </p:nvSpPr>
        <p:spPr bwMode="auto">
          <a:xfrm>
            <a:off x="5106259" y="5375021"/>
            <a:ext cx="1484613" cy="572546"/>
          </a:xfrm>
          <a:prstGeom prst="wedgeRoundRectCallout">
            <a:avLst>
              <a:gd name="adj1" fmla="val 78847"/>
              <a:gd name="adj2" fmla="val 5380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&lt;footer&gt;</a:t>
            </a:r>
          </a:p>
        </p:txBody>
      </p:sp>
    </p:spTree>
    <p:extLst>
      <p:ext uri="{BB962C8B-B14F-4D97-AF65-F5344CB8AC3E}">
        <p14:creationId xmlns:p14="http://schemas.microsoft.com/office/powerpoint/2010/main" val="23361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HTML?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5212" y="1179576"/>
            <a:ext cx="11801576" cy="5569087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HTML</a:t>
            </a:r>
            <a:r>
              <a:rPr lang="en-US" dirty="0"/>
              <a:t> language describes </a:t>
            </a:r>
            <a:r>
              <a:rPr lang="en-US" b="1" dirty="0">
                <a:solidFill>
                  <a:schemeClr val="bg1"/>
                </a:solidFill>
              </a:rPr>
              <a:t>Web content </a:t>
            </a:r>
            <a:r>
              <a:rPr lang="en-US" dirty="0"/>
              <a:t>(Web pages)</a:t>
            </a:r>
          </a:p>
          <a:p>
            <a:pPr lvl="1"/>
            <a:r>
              <a:rPr lang="en-US" dirty="0"/>
              <a:t>Text with formatting, images, lists, hyperlinks, tables, forms, etc.</a:t>
            </a:r>
          </a:p>
          <a:p>
            <a:pPr lvl="1"/>
            <a:r>
              <a:rPr lang="en-US" dirty="0"/>
              <a:t>Uses </a:t>
            </a:r>
            <a:r>
              <a:rPr lang="en-US" b="1" dirty="0">
                <a:solidFill>
                  <a:schemeClr val="bg1"/>
                </a:solidFill>
                <a:cs typeface="Consolas" pitchFamily="49" charset="0"/>
              </a:rPr>
              <a:t>tags</a:t>
            </a:r>
            <a:r>
              <a:rPr lang="en-US" dirty="0"/>
              <a:t> to define </a:t>
            </a:r>
            <a:r>
              <a:rPr lang="en-US" b="1" dirty="0">
                <a:solidFill>
                  <a:schemeClr val="bg1"/>
                </a:solidFill>
                <a:cs typeface="Consolas" pitchFamily="49" charset="0"/>
              </a:rPr>
              <a:t>elements</a:t>
            </a:r>
            <a:r>
              <a:rPr lang="bg-BG" dirty="0"/>
              <a:t> </a:t>
            </a:r>
            <a:r>
              <a:rPr lang="en-US" dirty="0"/>
              <a:t>in the Web page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marL="377774" lvl="1" indent="0">
              <a:lnSpc>
                <a:spcPct val="100000"/>
              </a:lnSpc>
              <a:buNone/>
            </a:pPr>
            <a:endParaRPr lang="en-GB" sz="2599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lnSpc>
                <a:spcPct val="100000"/>
              </a:lnSpc>
            </a:pPr>
            <a:endParaRPr lang="en-GB" sz="2599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2091338" y="3577262"/>
            <a:ext cx="7618016" cy="13650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52275">
              <a:lnSpc>
                <a:spcPct val="100000"/>
              </a:lnSpc>
            </a:pPr>
            <a:r>
              <a:rPr lang="en-US" sz="2799" dirty="0">
                <a:solidFill>
                  <a:schemeClr val="tx1"/>
                </a:solidFill>
                <a:effectLst/>
              </a:rPr>
              <a:t>&lt;p&gt;</a:t>
            </a:r>
          </a:p>
          <a:p>
            <a:pPr indent="-252275">
              <a:lnSpc>
                <a:spcPct val="100000"/>
              </a:lnSpc>
            </a:pPr>
            <a:r>
              <a:rPr lang="en-US" sz="2799" dirty="0">
                <a:solidFill>
                  <a:schemeClr val="tx2">
                    <a:lumMod val="75000"/>
                  </a:schemeClr>
                </a:solidFill>
                <a:effectLst/>
              </a:rPr>
              <a:t>  </a:t>
            </a:r>
            <a:r>
              <a:rPr lang="en-US" sz="2799" dirty="0">
                <a:solidFill>
                  <a:schemeClr val="accent1"/>
                </a:solidFill>
                <a:effectLst/>
              </a:rPr>
              <a:t>&lt;b&gt;</a:t>
            </a:r>
            <a:r>
              <a:rPr lang="en-US" sz="2799" dirty="0">
                <a:solidFill>
                  <a:schemeClr val="tx1"/>
                </a:solidFill>
                <a:effectLst/>
              </a:rPr>
              <a:t>Document</a:t>
            </a:r>
            <a:r>
              <a:rPr lang="en-US" sz="2799" dirty="0">
                <a:solidFill>
                  <a:schemeClr val="accent1"/>
                </a:solidFill>
                <a:effectLst/>
              </a:rPr>
              <a:t>&lt;/b&gt; </a:t>
            </a:r>
            <a:r>
              <a:rPr lang="en-US" sz="2799" b="0" dirty="0">
                <a:solidFill>
                  <a:schemeClr val="tx1"/>
                </a:solidFill>
                <a:effectLst/>
              </a:rPr>
              <a:t>content goes here…</a:t>
            </a:r>
          </a:p>
          <a:p>
            <a:pPr indent="-252275">
              <a:lnSpc>
                <a:spcPct val="100000"/>
              </a:lnSpc>
            </a:pPr>
            <a:r>
              <a:rPr lang="en-US" sz="2799" dirty="0">
                <a:solidFill>
                  <a:schemeClr val="tx1"/>
                </a:solidFill>
                <a:effectLst/>
              </a:rPr>
              <a:t>&lt;/p&gt;</a:t>
            </a: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3582056" y="3163182"/>
            <a:ext cx="2209225" cy="609441"/>
          </a:xfrm>
          <a:prstGeom prst="wedgeRoundRectCallout">
            <a:avLst>
              <a:gd name="adj1" fmla="val -72415"/>
              <a:gd name="adj2" fmla="val 5195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>
                <a:solidFill>
                  <a:srgbClr val="FFFFFF"/>
                </a:solidFill>
              </a:rPr>
              <a:t>Opening tag</a:t>
            </a:r>
            <a:endParaRPr lang="bg-BG" sz="2399" b="1" dirty="0">
              <a:solidFill>
                <a:srgbClr val="FFFFFF"/>
              </a:solidFill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3582056" y="4869208"/>
            <a:ext cx="2209225" cy="592749"/>
          </a:xfrm>
          <a:prstGeom prst="wedgeRoundRectCallout">
            <a:avLst>
              <a:gd name="adj1" fmla="val -66436"/>
              <a:gd name="adj2" fmla="val -6226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</a:rPr>
              <a:t>Closing tag</a:t>
            </a:r>
            <a:endParaRPr lang="bg-BG" sz="2399" b="1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876" y="5716912"/>
            <a:ext cx="6094940" cy="841102"/>
          </a:xfrm>
          <a:prstGeom prst="roundRect">
            <a:avLst>
              <a:gd name="adj" fmla="val 5105"/>
            </a:avLst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9828829" y="3330577"/>
            <a:ext cx="1677551" cy="652583"/>
          </a:xfrm>
          <a:prstGeom prst="wedgeRoundRectCallout">
            <a:avLst>
              <a:gd name="adj1" fmla="val -82024"/>
              <a:gd name="adj2" fmla="val 6844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>
                <a:solidFill>
                  <a:srgbClr val="FFFFFF"/>
                </a:solidFill>
              </a:rPr>
              <a:t>Element</a:t>
            </a:r>
            <a:endParaRPr lang="bg-BG" sz="2399" b="1" dirty="0">
              <a:solidFill>
                <a:srgbClr val="FFFFFF"/>
              </a:solidFill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4A3CE52B-154C-44DE-A6C4-6CA62D0DB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8055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  <p:bldP spid="1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Represents a standalone section</a:t>
            </a:r>
          </a:p>
          <a:p>
            <a:pPr lvl="1"/>
            <a:r>
              <a:rPr lang="en-US" dirty="0"/>
              <a:t>Typically followed by a heading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42779" lvl="1" indent="0">
              <a:buNone/>
            </a:pPr>
            <a:endParaRPr lang="en-US" dirty="0"/>
          </a:p>
          <a:p>
            <a:pPr>
              <a:spcBef>
                <a:spcPts val="2399"/>
              </a:spcBef>
            </a:pPr>
            <a:r>
              <a:rPr lang="en-GB" dirty="0"/>
              <a:t>Sections may have header,</a:t>
            </a:r>
            <a:br>
              <a:rPr lang="en-GB" dirty="0"/>
            </a:br>
            <a:r>
              <a:rPr lang="en-GB" dirty="0"/>
              <a:t>several articles, and footer</a:t>
            </a:r>
          </a:p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&lt;Section&gt;&lt;/section&gt;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80155AC-3D10-4CE0-BEFB-79D8537DB015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258F0E6-0A48-4891-B97F-8DD4F6CF9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374" y="2672518"/>
            <a:ext cx="5295651" cy="1926179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6266" tIns="109699" rIns="146266" bIns="109699">
            <a:spAutoFit/>
          </a:bodyPr>
          <a:lstStyle/>
          <a:p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&lt;section&gt;</a:t>
            </a:r>
            <a:endParaRPr lang="en-US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&lt;h2&gt;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Heading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&lt;/h2&gt;</a:t>
            </a:r>
            <a:endParaRPr lang="en-US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&lt;img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799" b="1" noProof="1">
                <a:solidFill>
                  <a:srgbClr val="0000FF"/>
                </a:solidFill>
                <a:latin typeface="Consolas" panose="020B0609020204030204" pitchFamily="49" charset="0"/>
              </a:rPr>
              <a:t>"bird.jpg"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US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&lt;/section&gt;</a:t>
            </a:r>
            <a:endParaRPr lang="en-US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1A7F6DE1-3CE8-4E21-89CF-DAE6C7964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727" y="1831381"/>
            <a:ext cx="5295651" cy="3867468"/>
          </a:xfrm>
          <a:prstGeom prst="rect">
            <a:avLst/>
          </a:prstGeom>
        </p:spPr>
      </p:pic>
      <p:sp>
        <p:nvSpPr>
          <p:cNvPr id="11" name="Rounded Rectangular Callout 1">
            <a:extLst>
              <a:ext uri="{FF2B5EF4-FFF2-40B4-BE49-F238E27FC236}">
                <a16:creationId xmlns:a16="http://schemas.microsoft.com/office/drawing/2014/main" id="{73458315-F9D4-4C47-806F-D0C75C7F27A6}"/>
              </a:ext>
            </a:extLst>
          </p:cNvPr>
          <p:cNvSpPr/>
          <p:nvPr/>
        </p:nvSpPr>
        <p:spPr bwMode="auto">
          <a:xfrm>
            <a:off x="6006025" y="3472691"/>
            <a:ext cx="1574590" cy="584848"/>
          </a:xfrm>
          <a:prstGeom prst="wedgeRoundRectCallout">
            <a:avLst>
              <a:gd name="adj1" fmla="val 74240"/>
              <a:gd name="adj2" fmla="val -3100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&lt;section&gt;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14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885598" cy="552876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Represents a </a:t>
            </a:r>
            <a:r>
              <a:rPr lang="en-US" b="1" dirty="0">
                <a:solidFill>
                  <a:schemeClr val="bg1"/>
                </a:solidFill>
              </a:rPr>
              <a:t>self-contained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composition</a:t>
            </a:r>
            <a:r>
              <a:rPr lang="en-US" dirty="0"/>
              <a:t> in a document, page, application, or site</a:t>
            </a:r>
            <a:endParaRPr lang="bg-BG" dirty="0"/>
          </a:p>
          <a:p>
            <a:r>
              <a:rPr lang="en-US" dirty="0"/>
              <a:t>Intended to be </a:t>
            </a:r>
            <a:r>
              <a:rPr lang="en-US" b="1" dirty="0">
                <a:solidFill>
                  <a:schemeClr val="bg1"/>
                </a:solidFill>
              </a:rPr>
              <a:t>independently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distributable</a:t>
            </a:r>
            <a:r>
              <a:rPr lang="en-US" dirty="0"/>
              <a:t> or </a:t>
            </a:r>
            <a:r>
              <a:rPr lang="en-US" b="1" dirty="0">
                <a:solidFill>
                  <a:schemeClr val="bg1"/>
                </a:solidFill>
              </a:rPr>
              <a:t>reusable</a:t>
            </a:r>
            <a:r>
              <a:rPr lang="en-US" dirty="0"/>
              <a:t> </a:t>
            </a:r>
          </a:p>
          <a:p>
            <a:r>
              <a:rPr lang="en-US" dirty="0"/>
              <a:t>Examples: </a:t>
            </a:r>
          </a:p>
          <a:p>
            <a:pPr lvl="1"/>
            <a:r>
              <a:rPr lang="en-US" dirty="0"/>
              <a:t>Forum post</a:t>
            </a:r>
          </a:p>
          <a:p>
            <a:pPr lvl="1"/>
            <a:r>
              <a:rPr lang="en-US" dirty="0"/>
              <a:t>Magazine</a:t>
            </a:r>
          </a:p>
          <a:p>
            <a:pPr lvl="1"/>
            <a:r>
              <a:rPr lang="en-US" dirty="0"/>
              <a:t>Newspaper article</a:t>
            </a:r>
          </a:p>
          <a:p>
            <a:pPr lvl="1"/>
            <a:r>
              <a:rPr lang="en-US" dirty="0"/>
              <a:t>Blog entry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&lt;Article&gt;&lt;/article&gt;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4A9771A-386C-484B-B3EC-629C01CE2C93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D085A869-C6BE-4052-AC92-A7AEE4009A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0450" y="1314552"/>
            <a:ext cx="3689039" cy="194464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6266" tIns="109699" rIns="146266" bIns="109699">
            <a:spAutoFit/>
          </a:bodyPr>
          <a:lstStyle/>
          <a:p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&lt;article&gt;</a:t>
            </a:r>
            <a:endParaRPr lang="en-US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&lt;h2&gt;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Tips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&lt;/h2&gt;</a:t>
            </a:r>
            <a:endParaRPr lang="en-US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&lt;p&gt;Tip #1 …&lt;/p&gt;</a:t>
            </a:r>
            <a:endParaRPr lang="en-US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&lt;/article&gt;</a:t>
            </a:r>
            <a:endParaRPr lang="en-US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73D1594C-1C6A-4FE2-B089-4FABB08EC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587" y="3471904"/>
            <a:ext cx="4376571" cy="3196253"/>
          </a:xfrm>
          <a:prstGeom prst="rect">
            <a:avLst/>
          </a:prstGeom>
        </p:spPr>
      </p:pic>
      <p:sp>
        <p:nvSpPr>
          <p:cNvPr id="9" name="Rounded Rectangular Callout 1">
            <a:extLst>
              <a:ext uri="{FF2B5EF4-FFF2-40B4-BE49-F238E27FC236}">
                <a16:creationId xmlns:a16="http://schemas.microsoft.com/office/drawing/2014/main" id="{4964FB05-9F16-4BF2-AEE2-2924AE6A9EB5}"/>
              </a:ext>
            </a:extLst>
          </p:cNvPr>
          <p:cNvSpPr/>
          <p:nvPr/>
        </p:nvSpPr>
        <p:spPr bwMode="auto">
          <a:xfrm>
            <a:off x="8500227" y="5070030"/>
            <a:ext cx="1669861" cy="617560"/>
          </a:xfrm>
          <a:prstGeom prst="wedgeRoundRectCallout">
            <a:avLst>
              <a:gd name="adj1" fmla="val -90643"/>
              <a:gd name="adj2" fmla="val -348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</a:t>
            </a:r>
            <a:r>
              <a:rPr lang="en-US" sz="2399" b="1">
                <a:solidFill>
                  <a:schemeClr val="bg1">
                    <a:lumMod val="60000"/>
                    <a:lumOff val="40000"/>
                  </a:schemeClr>
                </a:solidFill>
              </a:rPr>
              <a:t>article&gt;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70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Sections and Articles – Example</a:t>
            </a:r>
          </a:p>
        </p:txBody>
      </p:sp>
      <p:pic>
        <p:nvPicPr>
          <p:cNvPr id="5" name="Picture 2" descr="How To Make Guides (Collections of Content) in WordPress | CSS-Tricks">
            <a:extLst>
              <a:ext uri="{FF2B5EF4-FFF2-40B4-BE49-F238E27FC236}">
                <a16:creationId xmlns:a16="http://schemas.microsoft.com/office/drawing/2014/main" id="{BE9880AA-3E2B-4B63-A419-7BDD1F61C0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8" t="6167" r="18448" b="19164"/>
          <a:stretch/>
        </p:blipFill>
        <p:spPr bwMode="auto">
          <a:xfrm>
            <a:off x="2513071" y="1269564"/>
            <a:ext cx="7906852" cy="4830003"/>
          </a:xfrm>
          <a:prstGeom prst="rect">
            <a:avLst/>
          </a:prstGeom>
          <a:noFill/>
          <a:ln>
            <a:solidFill>
              <a:schemeClr val="bg2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276873" y="3672644"/>
            <a:ext cx="1495205" cy="617560"/>
          </a:xfrm>
          <a:prstGeom prst="wedgeRoundRectCallout">
            <a:avLst>
              <a:gd name="adj1" fmla="val 66385"/>
              <a:gd name="adj2" fmla="val 1028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&lt;section&gt;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4701365" y="1750808"/>
            <a:ext cx="1529847" cy="572572"/>
          </a:xfrm>
          <a:prstGeom prst="wedgeRoundRectCallout">
            <a:avLst>
              <a:gd name="adj1" fmla="val -71424"/>
              <a:gd name="adj2" fmla="val 5013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</a:t>
            </a:r>
            <a:r>
              <a:rPr lang="en-US" sz="2399" b="1">
                <a:solidFill>
                  <a:schemeClr val="bg1">
                    <a:lumMod val="60000"/>
                    <a:lumOff val="40000"/>
                  </a:schemeClr>
                </a:solidFill>
              </a:rPr>
              <a:t>header&gt;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Double Brace 12"/>
          <p:cNvSpPr/>
          <p:nvPr/>
        </p:nvSpPr>
        <p:spPr>
          <a:xfrm>
            <a:off x="2051080" y="2055756"/>
            <a:ext cx="8813678" cy="4043810"/>
          </a:xfrm>
          <a:prstGeom prst="bracePair">
            <a:avLst>
              <a:gd name="adj" fmla="val 4322"/>
            </a:avLst>
          </a:prstGeom>
          <a:ln>
            <a:solidFill>
              <a:schemeClr val="accent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sp>
        <p:nvSpPr>
          <p:cNvPr id="8" name="Rounded Rectangular Callout 1">
            <a:extLst>
              <a:ext uri="{FF2B5EF4-FFF2-40B4-BE49-F238E27FC236}">
                <a16:creationId xmlns:a16="http://schemas.microsoft.com/office/drawing/2014/main" id="{F1DAE91D-96A5-4360-A2DF-FE23293E8FD0}"/>
              </a:ext>
            </a:extLst>
          </p:cNvPr>
          <p:cNvSpPr/>
          <p:nvPr/>
        </p:nvSpPr>
        <p:spPr bwMode="auto">
          <a:xfrm>
            <a:off x="7445650" y="4626472"/>
            <a:ext cx="1529847" cy="572572"/>
          </a:xfrm>
          <a:prstGeom prst="wedgeRoundRectCallout">
            <a:avLst>
              <a:gd name="adj1" fmla="val -66284"/>
              <a:gd name="adj2" fmla="val 2953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</a:t>
            </a:r>
            <a:r>
              <a:rPr lang="en-US" sz="2399" b="1">
                <a:solidFill>
                  <a:schemeClr val="bg1">
                    <a:lumMod val="60000"/>
                    <a:lumOff val="40000"/>
                  </a:schemeClr>
                </a:solidFill>
              </a:rPr>
              <a:t>article&gt;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Rounded Rectangular Callout 1">
            <a:extLst>
              <a:ext uri="{FF2B5EF4-FFF2-40B4-BE49-F238E27FC236}">
                <a16:creationId xmlns:a16="http://schemas.microsoft.com/office/drawing/2014/main" id="{7BE4F108-C4AE-468E-98C6-5186AC8556CC}"/>
              </a:ext>
            </a:extLst>
          </p:cNvPr>
          <p:cNvSpPr/>
          <p:nvPr/>
        </p:nvSpPr>
        <p:spPr bwMode="auto">
          <a:xfrm>
            <a:off x="8975496" y="2231529"/>
            <a:ext cx="1014932" cy="572572"/>
          </a:xfrm>
          <a:prstGeom prst="wedgeRoundRectCallout">
            <a:avLst>
              <a:gd name="adj1" fmla="val -95637"/>
              <a:gd name="adj2" fmla="val 2781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</a:t>
            </a:r>
            <a:r>
              <a:rPr lang="en-US" sz="2399" b="1">
                <a:solidFill>
                  <a:schemeClr val="bg1">
                    <a:lumMod val="60000"/>
                    <a:lumOff val="40000"/>
                  </a:schemeClr>
                </a:solidFill>
              </a:rPr>
              <a:t>h1&gt;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ounded Rectangular Callout 1">
            <a:extLst>
              <a:ext uri="{FF2B5EF4-FFF2-40B4-BE49-F238E27FC236}">
                <a16:creationId xmlns:a16="http://schemas.microsoft.com/office/drawing/2014/main" id="{99D71641-760B-422F-BA70-CF1641431355}"/>
              </a:ext>
            </a:extLst>
          </p:cNvPr>
          <p:cNvSpPr/>
          <p:nvPr/>
        </p:nvSpPr>
        <p:spPr bwMode="auto">
          <a:xfrm>
            <a:off x="7040754" y="3632241"/>
            <a:ext cx="1014932" cy="572572"/>
          </a:xfrm>
          <a:prstGeom prst="wedgeRoundRectCallout">
            <a:avLst>
              <a:gd name="adj1" fmla="val -81109"/>
              <a:gd name="adj2" fmla="val 3983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</a:t>
            </a:r>
            <a:r>
              <a:rPr lang="en-US" sz="2399" b="1">
                <a:solidFill>
                  <a:schemeClr val="bg1">
                    <a:lumMod val="60000"/>
                    <a:lumOff val="40000"/>
                  </a:schemeClr>
                </a:solidFill>
              </a:rPr>
              <a:t>h1&gt;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ED2EB241-177B-46CF-BAA3-61CC6EA5CE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689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3" grpId="0" animBg="1"/>
      <p:bldP spid="8" grpId="0" animBg="1"/>
      <p:bldP spid="9" grpId="0" animBg="1"/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Represents self-contained content</a:t>
            </a:r>
          </a:p>
          <a:p>
            <a:r>
              <a:rPr lang="en-US" dirty="0"/>
              <a:t>Frequently with a caption </a:t>
            </a:r>
            <a:r>
              <a:rPr lang="en-US" b="1" dirty="0">
                <a:solidFill>
                  <a:schemeClr val="bg1"/>
                </a:solidFill>
              </a:rPr>
              <a:t>"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figcaption</a:t>
            </a:r>
            <a:r>
              <a:rPr lang="en-US" b="1" dirty="0">
                <a:solidFill>
                  <a:schemeClr val="bg1"/>
                </a:solidFill>
              </a:rPr>
              <a:t>"</a:t>
            </a:r>
          </a:p>
          <a:p>
            <a:r>
              <a:rPr lang="en-US" dirty="0"/>
              <a:t>Typically referenced as a single unit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&lt;Figure&gt;&lt;/figure&gt;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1F321DDE-F726-4EFB-8923-FE334967A51A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68B29A8-844C-489D-9DA5-65EC9D69E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644" y="3290495"/>
            <a:ext cx="6880028" cy="3107733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&lt;figure&gt;</a:t>
            </a:r>
            <a:endParaRPr lang="en-GB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&lt;img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noProof="1">
                <a:solidFill>
                  <a:srgbClr val="0000FF"/>
                </a:solidFill>
                <a:latin typeface="Consolas" panose="020B0609020204030204" pitchFamily="49" charset="0"/>
              </a:rPr>
              <a:t>"pic_trulli.jpg"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noProof="1">
                <a:solidFill>
                  <a:srgbClr val="0000FF"/>
                </a:solidFill>
                <a:latin typeface="Consolas" panose="020B0609020204030204" pitchFamily="49" charset="0"/>
              </a:rPr>
              <a:t>"Trulli"</a:t>
            </a: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GB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&lt;figcaption&gt;</a:t>
            </a:r>
          </a:p>
          <a:p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  Fig.1 Trulli, Puglia, Italy.  </a:t>
            </a:r>
          </a:p>
          <a:p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&lt;/figcaption&gt;</a:t>
            </a:r>
            <a:endParaRPr lang="en-GB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&lt;/figure&gt;</a:t>
            </a:r>
            <a:endParaRPr lang="en-GB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8EFE586E-4CFD-4B5C-A817-01D4F14CB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009" y="2484248"/>
            <a:ext cx="4729774" cy="3699221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10" name="Rounded Rectangular Callout 1">
            <a:extLst>
              <a:ext uri="{FF2B5EF4-FFF2-40B4-BE49-F238E27FC236}">
                <a16:creationId xmlns:a16="http://schemas.microsoft.com/office/drawing/2014/main" id="{41D454C3-0E96-4D50-BF64-D8E408ACD14B}"/>
              </a:ext>
            </a:extLst>
          </p:cNvPr>
          <p:cNvSpPr/>
          <p:nvPr/>
        </p:nvSpPr>
        <p:spPr bwMode="auto">
          <a:xfrm>
            <a:off x="5826070" y="3209316"/>
            <a:ext cx="1450216" cy="617560"/>
          </a:xfrm>
          <a:prstGeom prst="wedgeRoundRectCallout">
            <a:avLst>
              <a:gd name="adj1" fmla="val 68358"/>
              <a:gd name="adj2" fmla="val 3177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&lt;figure&gt;</a:t>
            </a:r>
          </a:p>
        </p:txBody>
      </p:sp>
    </p:spTree>
    <p:extLst>
      <p:ext uri="{BB962C8B-B14F-4D97-AF65-F5344CB8AC3E}">
        <p14:creationId xmlns:p14="http://schemas.microsoft.com/office/powerpoint/2010/main" val="293752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2" y="1196707"/>
            <a:ext cx="6129001" cy="552732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&lt;details&gt;</a:t>
            </a:r>
            <a:r>
              <a:rPr lang="en-US" dirty="0"/>
              <a:t> – additional details that the user can view or hide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summary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> – defines </a:t>
            </a:r>
            <a:r>
              <a:rPr lang="en-GB" dirty="0"/>
              <a:t>a visible heading for the </a:t>
            </a:r>
            <a:r>
              <a:rPr lang="en-GB" b="1" dirty="0">
                <a:solidFill>
                  <a:schemeClr val="bg1"/>
                </a:solidFill>
                <a:latin typeface="Consolas" panose="020B0609020204030204" pitchFamily="49" charset="0"/>
              </a:rPr>
              <a:t>&lt;details&gt;</a:t>
            </a:r>
            <a:r>
              <a:rPr lang="en-GB" dirty="0"/>
              <a:t> </a:t>
            </a:r>
          </a:p>
          <a:p>
            <a:pPr marL="0" indent="0">
              <a:buClr>
                <a:schemeClr val="tx1"/>
              </a:buClr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&lt;Details&gt; + &lt;Summary&gt;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44CD62-C417-4083-9C34-A3FA1B2E9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478" y="4582819"/>
            <a:ext cx="7558031" cy="1815409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&lt;details&gt;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&lt;summary&gt;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Some details</a:t>
            </a:r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&lt;/summary&gt;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More info about the details.</a:t>
            </a:r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&lt;/details&gt;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r="31636"/>
          <a:stretch/>
        </p:blipFill>
        <p:spPr>
          <a:xfrm>
            <a:off x="6446647" y="1277229"/>
            <a:ext cx="5308617" cy="3648668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23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10000721" y="1709992"/>
            <a:ext cx="1880247" cy="617560"/>
          </a:xfrm>
          <a:prstGeom prst="wedgeRoundRectCallout">
            <a:avLst>
              <a:gd name="adj1" fmla="val -66100"/>
              <a:gd name="adj2" fmla="val 6201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&lt;summary&gt;</a:t>
            </a:r>
          </a:p>
        </p:txBody>
      </p:sp>
      <p:sp>
        <p:nvSpPr>
          <p:cNvPr id="24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4656376" y="3783790"/>
            <a:ext cx="1475353" cy="617560"/>
          </a:xfrm>
          <a:prstGeom prst="wedgeRoundRectCallout">
            <a:avLst>
              <a:gd name="adj1" fmla="val 46829"/>
              <a:gd name="adj2" fmla="val -13774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&lt;details&gt; </a:t>
            </a:r>
          </a:p>
        </p:txBody>
      </p:sp>
      <p:sp>
        <p:nvSpPr>
          <p:cNvPr id="25" name="Double Brace 24"/>
          <p:cNvSpPr/>
          <p:nvPr/>
        </p:nvSpPr>
        <p:spPr>
          <a:xfrm>
            <a:off x="6131729" y="2327553"/>
            <a:ext cx="5938453" cy="1811807"/>
          </a:xfrm>
          <a:prstGeom prst="bracePair">
            <a:avLst>
              <a:gd name="adj" fmla="val 6705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sp>
        <p:nvSpPr>
          <p:cNvPr id="10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8921002" y="4880901"/>
            <a:ext cx="1475353" cy="617560"/>
          </a:xfrm>
          <a:prstGeom prst="wedgeRoundRectCallout">
            <a:avLst>
              <a:gd name="adj1" fmla="val -62105"/>
              <a:gd name="adj2" fmla="val -13535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&lt;details&gt; 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F149377C-20BC-45B3-853A-F6F0E5ACC1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674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3" grpId="0" animBg="1"/>
      <p:bldP spid="24" grpId="0" animBg="1"/>
      <p:bldP spid="25" grpId="0" animBg="1"/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7433663" cy="552732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&lt;time&gt;</a:t>
            </a:r>
            <a:r>
              <a:rPr lang="en-US" sz="3199" dirty="0"/>
              <a:t> – </a:t>
            </a:r>
            <a:r>
              <a:rPr lang="en-GB" sz="3199" dirty="0"/>
              <a:t>a human-readable time</a:t>
            </a:r>
          </a:p>
          <a:p>
            <a:pPr lvl="1">
              <a:buClr>
                <a:schemeClr val="tx1"/>
              </a:buClr>
            </a:pPr>
            <a:r>
              <a:rPr lang="en-US" sz="2799" dirty="0"/>
              <a:t>Search engines can produce smarter results</a:t>
            </a:r>
          </a:p>
          <a:p>
            <a:pPr lvl="1">
              <a:buClr>
                <a:schemeClr val="tx1"/>
              </a:buClr>
            </a:pPr>
            <a:endParaRPr lang="en-US" sz="2399" dirty="0"/>
          </a:p>
          <a:p>
            <a:pPr marL="442779" lvl="1" indent="0">
              <a:buClr>
                <a:schemeClr val="tx1"/>
              </a:buClr>
              <a:buNone/>
            </a:pPr>
            <a:endParaRPr lang="en-US" sz="900" dirty="0"/>
          </a:p>
          <a:p>
            <a:pPr>
              <a:spcBef>
                <a:spcPts val="1799"/>
              </a:spcBef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sz="3199" b="1" noProof="1">
                <a:solidFill>
                  <a:schemeClr val="bg1"/>
                </a:solidFill>
                <a:latin typeface="Consolas" panose="020B0609020204030204" pitchFamily="49" charset="0"/>
              </a:rPr>
              <a:t>address</a:t>
            </a: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US" sz="3199" dirty="0"/>
              <a:t> – </a:t>
            </a:r>
            <a:r>
              <a:rPr lang="en-GB" sz="3199" dirty="0"/>
              <a:t>contact  information for site author / owner</a:t>
            </a:r>
          </a:p>
          <a:p>
            <a:pPr marL="0" indent="0">
              <a:buClr>
                <a:schemeClr val="tx1"/>
              </a:buClr>
              <a:buNone/>
            </a:pPr>
            <a:endParaRPr lang="en-US" sz="3199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&lt;Time&gt; + &lt;Address&gt;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44CD62-C417-4083-9C34-A3FA1B2E9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831" y="4688673"/>
            <a:ext cx="6267935" cy="156925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&lt;address&gt;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&lt;a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"mailto:tony@gmail.com"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b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    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tony@gmail.com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&lt;/address&gt;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679D14-668D-4E49-AADF-A94FEE333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831" y="2484247"/>
            <a:ext cx="6267935" cy="83078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We open at 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&lt;time&gt;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10:00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&lt;/time&gt;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every morning.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2028" r="1734"/>
          <a:stretch/>
        </p:blipFill>
        <p:spPr>
          <a:xfrm>
            <a:off x="7602771" y="189844"/>
            <a:ext cx="4431682" cy="5713512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8" name="Rounded Rectangular Callout 1">
            <a:extLst>
              <a:ext uri="{FF2B5EF4-FFF2-40B4-BE49-F238E27FC236}">
                <a16:creationId xmlns:a16="http://schemas.microsoft.com/office/drawing/2014/main" id="{00B3C9E6-B7B4-4511-8BF2-3AE2A1479E36}"/>
              </a:ext>
            </a:extLst>
          </p:cNvPr>
          <p:cNvSpPr/>
          <p:nvPr/>
        </p:nvSpPr>
        <p:spPr bwMode="auto">
          <a:xfrm>
            <a:off x="9825599" y="1196707"/>
            <a:ext cx="1610318" cy="617560"/>
          </a:xfrm>
          <a:prstGeom prst="wedgeRoundRectCallout">
            <a:avLst>
              <a:gd name="adj1" fmla="val -71592"/>
              <a:gd name="adj2" fmla="val 4370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&lt;address&gt; </a:t>
            </a:r>
          </a:p>
        </p:txBody>
      </p:sp>
      <p:sp>
        <p:nvSpPr>
          <p:cNvPr id="11" name="Rounded Rectangular Callout 1">
            <a:extLst>
              <a:ext uri="{FF2B5EF4-FFF2-40B4-BE49-F238E27FC236}">
                <a16:creationId xmlns:a16="http://schemas.microsoft.com/office/drawing/2014/main" id="{E690CB59-896C-4FA2-A9B0-9C908CF7CA84}"/>
              </a:ext>
            </a:extLst>
          </p:cNvPr>
          <p:cNvSpPr/>
          <p:nvPr/>
        </p:nvSpPr>
        <p:spPr bwMode="auto">
          <a:xfrm>
            <a:off x="9020240" y="3037293"/>
            <a:ext cx="1160435" cy="617560"/>
          </a:xfrm>
          <a:prstGeom prst="wedgeRoundRectCallout">
            <a:avLst>
              <a:gd name="adj1" fmla="val 72803"/>
              <a:gd name="adj2" fmla="val 3415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&lt;time&gt; 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FEF8F43F-1654-4A8A-9C0D-617133BD64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483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574DF82B-0A64-45B1-A8BE-320E82CF003A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GB" dirty="0"/>
              <a:t>Collect User Input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351722-A8AF-4744-8455-EDAEC29BE03C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Forms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522DDE94-E919-46CA-9634-C1D6A9AD1D4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56</a:t>
            </a:fld>
            <a:endParaRPr lang="en-US" noProof="0" dirty="0"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C9CFCFDC-DE32-4FEF-8C2D-56130CCDFF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235" y="1539493"/>
            <a:ext cx="2167530" cy="216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1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</a:t>
            </a:r>
            <a:r>
              <a:rPr lang="en-US" sz="3600" b="1" dirty="0">
                <a:solidFill>
                  <a:schemeClr val="bg1"/>
                </a:solidFill>
              </a:rPr>
              <a:t>HTML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form</a:t>
            </a:r>
            <a:r>
              <a:rPr lang="en-US" sz="3600" dirty="0"/>
              <a:t> - a document section</a:t>
            </a:r>
          </a:p>
          <a:p>
            <a:pPr lvl="1"/>
            <a:r>
              <a:rPr lang="en-US" sz="3200" dirty="0"/>
              <a:t>Contains interactive controls for submitting information</a:t>
            </a:r>
          </a:p>
          <a:p>
            <a:pPr lvl="1"/>
            <a:r>
              <a:rPr lang="en-US" sz="3200" dirty="0"/>
              <a:t>Takes </a:t>
            </a:r>
            <a:r>
              <a:rPr lang="en-US" sz="3200" b="1" dirty="0">
                <a:solidFill>
                  <a:schemeClr val="bg1"/>
                </a:solidFill>
              </a:rPr>
              <a:t>input</a:t>
            </a:r>
            <a:r>
              <a:rPr lang="en-US" sz="3200" dirty="0"/>
              <a:t> from the site </a:t>
            </a:r>
            <a:r>
              <a:rPr lang="en-US" sz="3200" b="1" dirty="0">
                <a:solidFill>
                  <a:schemeClr val="bg1"/>
                </a:solidFill>
              </a:rPr>
              <a:t>visitor</a:t>
            </a:r>
            <a:r>
              <a:rPr lang="en-US" sz="3200" dirty="0"/>
              <a:t> and posts it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ABB0917C-BAAB-49AB-AAD0-A341FCC875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57</a:t>
            </a:fld>
            <a:endParaRPr lang="en-US" noProof="0" dirty="0"/>
          </a:p>
        </p:txBody>
      </p:sp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CBDAB228-039D-4061-BBBF-953E8FCAA531}"/>
              </a:ext>
            </a:extLst>
          </p:cNvPr>
          <p:cNvSpPr txBox="1"/>
          <p:nvPr/>
        </p:nvSpPr>
        <p:spPr>
          <a:xfrm>
            <a:off x="472009" y="3379969"/>
            <a:ext cx="7774878" cy="2433410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26" tIns="107944" rIns="143926" bIns="107944" rtlCol="0">
            <a:spAutoFit/>
          </a:bodyPr>
          <a:lstStyle/>
          <a:p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&lt;form&gt;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&lt;label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for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"fname"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First name: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&lt;/label&gt;&lt;br&gt;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"fname"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b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"fname"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"John"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&gt;&lt;br&gt;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"submit"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"Submit"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&lt;/form&gt;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2" descr="Filling out PDF Forms with PDFtk and PHP - SitePoint">
            <a:extLst>
              <a:ext uri="{FF2B5EF4-FFF2-40B4-BE49-F238E27FC236}">
                <a16:creationId xmlns:a16="http://schemas.microsoft.com/office/drawing/2014/main" id="{9505084B-EB7F-46A6-98D0-EAA782777F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64448" y="3159073"/>
            <a:ext cx="3644050" cy="348209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ular Callout 1">
            <a:extLst>
              <a:ext uri="{FF2B5EF4-FFF2-40B4-BE49-F238E27FC236}">
                <a16:creationId xmlns:a16="http://schemas.microsoft.com/office/drawing/2014/main" id="{2E468A63-2408-4A80-9605-C875FF23203F}"/>
              </a:ext>
            </a:extLst>
          </p:cNvPr>
          <p:cNvSpPr/>
          <p:nvPr/>
        </p:nvSpPr>
        <p:spPr bwMode="auto">
          <a:xfrm>
            <a:off x="9857274" y="3338642"/>
            <a:ext cx="2079463" cy="854585"/>
          </a:xfrm>
          <a:prstGeom prst="wedgeRoundRectCallout">
            <a:avLst>
              <a:gd name="adj1" fmla="val -49307"/>
              <a:gd name="adj2" fmla="val 79674"/>
              <a:gd name="adj3" fmla="val 16667"/>
            </a:avLst>
          </a:prstGeom>
          <a:solidFill>
            <a:srgbClr val="4F6984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&lt;input </a:t>
            </a:r>
          </a:p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type="text"&gt;</a:t>
            </a:r>
          </a:p>
        </p:txBody>
      </p:sp>
    </p:spTree>
    <p:extLst>
      <p:ext uri="{BB962C8B-B14F-4D97-AF65-F5344CB8AC3E}">
        <p14:creationId xmlns:p14="http://schemas.microsoft.com/office/powerpoint/2010/main" val="303861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Attributes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600" b="1" dirty="0">
                <a:solidFill>
                  <a:schemeClr val="bg1"/>
                </a:solidFill>
              </a:rPr>
              <a:t>Action</a:t>
            </a:r>
            <a:r>
              <a:rPr lang="en-US" sz="3600" dirty="0"/>
              <a:t> - used to specify where the form data is to be sent to the server after submission of the form</a:t>
            </a:r>
          </a:p>
          <a:p>
            <a:pPr>
              <a:buClr>
                <a:schemeClr val="tx1"/>
              </a:buClr>
            </a:pPr>
            <a:endParaRPr lang="en-US" sz="3600" dirty="0"/>
          </a:p>
          <a:p>
            <a:pPr>
              <a:buClr>
                <a:schemeClr val="tx1"/>
              </a:buClr>
            </a:pPr>
            <a:r>
              <a:rPr lang="en-US" sz="3600" b="1" dirty="0">
                <a:solidFill>
                  <a:schemeClr val="bg1"/>
                </a:solidFill>
              </a:rPr>
              <a:t>Method</a:t>
            </a:r>
            <a:r>
              <a:rPr lang="en-US" sz="3600" dirty="0"/>
              <a:t> - The HTTP method that the browser uses to submit the form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POST</a:t>
            </a:r>
            <a:r>
              <a:rPr lang="en-US" sz="3200" dirty="0"/>
              <a:t> - Corresponds to </a:t>
            </a:r>
            <a:r>
              <a:rPr lang="en-US" sz="3200" b="1" dirty="0">
                <a:solidFill>
                  <a:schemeClr val="bg1"/>
                </a:solidFill>
              </a:rPr>
              <a:t>HTTP POST </a:t>
            </a:r>
            <a:r>
              <a:rPr lang="en-US" sz="3199" dirty="0"/>
              <a:t> (hides posted form data)</a:t>
            </a:r>
            <a:endParaRPr lang="en-US" sz="3200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</a:rPr>
              <a:t>GET</a:t>
            </a:r>
            <a:r>
              <a:rPr lang="en-US" sz="3200" dirty="0"/>
              <a:t> - Corresponds to </a:t>
            </a:r>
            <a:r>
              <a:rPr lang="en-US" sz="3200" b="1" dirty="0">
                <a:solidFill>
                  <a:schemeClr val="bg1"/>
                </a:solidFill>
              </a:rPr>
              <a:t>HTTP GET</a:t>
            </a:r>
            <a:r>
              <a:rPr lang="en-US" sz="3199" dirty="0"/>
              <a:t> (shows form data in the URL)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20787F08-19C2-44A1-B93D-789E5B7863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58</a:t>
            </a:fld>
            <a:endParaRPr lang="en-US" noProof="0" dirty="0"/>
          </a:p>
        </p:txBody>
      </p:sp>
      <p:sp>
        <p:nvSpPr>
          <p:cNvPr id="5" name="Текстово поле 10">
            <a:extLst>
              <a:ext uri="{FF2B5EF4-FFF2-40B4-BE49-F238E27FC236}">
                <a16:creationId xmlns:a16="http://schemas.microsoft.com/office/drawing/2014/main" id="{4BD61A2A-8E81-4AA2-ADF1-6B8941C36787}"/>
              </a:ext>
            </a:extLst>
          </p:cNvPr>
          <p:cNvSpPr txBox="1"/>
          <p:nvPr/>
        </p:nvSpPr>
        <p:spPr>
          <a:xfrm>
            <a:off x="696000" y="2484000"/>
            <a:ext cx="6118406" cy="58728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&lt;form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action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"register.php"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… /&gt;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Текстово поле 10">
            <a:extLst>
              <a:ext uri="{FF2B5EF4-FFF2-40B4-BE49-F238E27FC236}">
                <a16:creationId xmlns:a16="http://schemas.microsoft.com/office/drawing/2014/main" id="{975B1695-86BC-4F2D-A971-F086B16ABB54}"/>
              </a:ext>
            </a:extLst>
          </p:cNvPr>
          <p:cNvSpPr txBox="1"/>
          <p:nvPr/>
        </p:nvSpPr>
        <p:spPr>
          <a:xfrm>
            <a:off x="6096000" y="5921866"/>
            <a:ext cx="4453840" cy="58728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&lt;form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method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"GET"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… /&gt;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4463DE92-0D5A-4485-BF8B-8731CF149F98}"/>
              </a:ext>
            </a:extLst>
          </p:cNvPr>
          <p:cNvSpPr txBox="1"/>
          <p:nvPr/>
        </p:nvSpPr>
        <p:spPr>
          <a:xfrm>
            <a:off x="694431" y="5920945"/>
            <a:ext cx="4453840" cy="58728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&lt;form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method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"POST"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… /&gt;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9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&lt;input&gt;</a:t>
            </a:r>
            <a:r>
              <a:rPr lang="en-US" sz="3199" b="1" dirty="0">
                <a:solidFill>
                  <a:schemeClr val="bg1"/>
                </a:solidFill>
              </a:rPr>
              <a:t> </a:t>
            </a:r>
            <a:r>
              <a:rPr lang="en-US" dirty="0"/>
              <a:t>element is the most important form element</a:t>
            </a:r>
          </a:p>
          <a:p>
            <a:pPr>
              <a:buClr>
                <a:schemeClr val="tx1"/>
              </a:buClr>
            </a:pPr>
            <a:r>
              <a:rPr lang="en-US" dirty="0"/>
              <a:t>It can be displayed in several ways, depending on the </a:t>
            </a:r>
            <a:r>
              <a:rPr lang="en-US" b="1" dirty="0">
                <a:solidFill>
                  <a:schemeClr val="bg1"/>
                </a:solidFill>
              </a:rPr>
              <a:t>type</a:t>
            </a:r>
            <a:r>
              <a:rPr lang="en-US" dirty="0"/>
              <a:t> attribute:</a:t>
            </a:r>
          </a:p>
          <a:p>
            <a:pPr lvl="1"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text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pPr lvl="1"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number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"&gt;</a:t>
            </a:r>
          </a:p>
          <a:p>
            <a:pPr lvl="1"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password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"&gt;</a:t>
            </a:r>
          </a:p>
          <a:p>
            <a:pPr lvl="1"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email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"&gt;</a:t>
            </a:r>
          </a:p>
          <a:p>
            <a:pPr lvl="1"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search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"&gt;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Elements – Input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071" y="3634747"/>
            <a:ext cx="6045921" cy="2121843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2521089-EAC7-43AE-B2CD-F3FC22CF6A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2664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/>
          <p:cNvSpPr txBox="1">
            <a:spLocks/>
          </p:cNvSpPr>
          <p:nvPr/>
        </p:nvSpPr>
        <p:spPr>
          <a:xfrm>
            <a:off x="263352" y="1140954"/>
            <a:ext cx="11593288" cy="5672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&lt;!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DOCTYPE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html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meta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charset=</a:t>
            </a:r>
            <a:r>
              <a:rPr lang="en-US" altLang="en-US" sz="2599" dirty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"UTF-8"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title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&gt;HTML Example&lt;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/title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/head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h1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&gt;Hello HTML!&lt;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/h1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p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&gt;HTML describes formatted text using 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strong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&gt;tags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/strong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&gt;. Visit the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a 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href="https://softuni.bg/trainings/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    courses"&gt;SoftUni HTML course to learn</a:t>
            </a:r>
            <a:r>
              <a:rPr lang="bg-BG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more.&lt;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/a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/p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/html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Page – Example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430" y="1449516"/>
            <a:ext cx="5203338" cy="2609320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BFC67B50-F19F-4F5E-BAB6-FD721EC375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1656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 txBox="1">
            <a:spLocks/>
          </p:cNvSpPr>
          <p:nvPr/>
        </p:nvSpPr>
        <p:spPr>
          <a:xfrm>
            <a:off x="6096000" y="1196707"/>
            <a:ext cx="5904060" cy="5527326"/>
          </a:xfrm>
          <a:prstGeom prst="rect">
            <a:avLst/>
          </a:prstGeom>
        </p:spPr>
        <p:txBody>
          <a:bodyPr vert="horz" lIns="107972" tIns="35991" rIns="107972" bIns="35991" rtlCol="0">
            <a:norm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submit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"&gt;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button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"&gt;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file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"&gt;</a:t>
            </a:r>
            <a:endParaRPr lang="bg-BG" sz="2799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bg-BG" sz="2799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bg-BG" sz="2799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bg-BG" sz="2799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Elements – Input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5904060" cy="5527326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checkbox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radio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"&gt;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range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"&gt;</a:t>
            </a:r>
          </a:p>
          <a:p>
            <a:pPr marL="442779" lvl="1" indent="0">
              <a:lnSpc>
                <a:spcPct val="100000"/>
              </a:lnSpc>
              <a:buClr>
                <a:schemeClr val="tx1"/>
              </a:buClr>
              <a:buNone/>
            </a:pPr>
            <a:endParaRPr lang="bg-BG" sz="2799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bg-BG" sz="2799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bg-BG" sz="2799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08" y="3130773"/>
            <a:ext cx="7988166" cy="3312442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8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6578954" y="2955062"/>
            <a:ext cx="2487281" cy="536251"/>
          </a:xfrm>
          <a:prstGeom prst="wedgeRoundRectCallout">
            <a:avLst>
              <a:gd name="adj1" fmla="val -63586"/>
              <a:gd name="adj2" fmla="val 4776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type="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checkbox</a:t>
            </a:r>
            <a:r>
              <a:rPr lang="en-US" sz="2399" b="1" dirty="0">
                <a:solidFill>
                  <a:schemeClr val="bg2"/>
                </a:solidFill>
              </a:rPr>
              <a:t>"</a:t>
            </a:r>
          </a:p>
        </p:txBody>
      </p:sp>
      <p:sp>
        <p:nvSpPr>
          <p:cNvPr id="9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8562502" y="3619693"/>
            <a:ext cx="2032327" cy="439145"/>
          </a:xfrm>
          <a:prstGeom prst="wedgeRoundRectCallout">
            <a:avLst>
              <a:gd name="adj1" fmla="val -68785"/>
              <a:gd name="adj2" fmla="val 384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type="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radio</a:t>
            </a:r>
            <a:r>
              <a:rPr lang="en-US" sz="2399" b="1" dirty="0">
                <a:solidFill>
                  <a:schemeClr val="bg2"/>
                </a:solidFill>
              </a:rPr>
              <a:t>"</a:t>
            </a:r>
          </a:p>
        </p:txBody>
      </p:sp>
      <p:sp>
        <p:nvSpPr>
          <p:cNvPr id="10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9066233" y="4219318"/>
            <a:ext cx="2040910" cy="439145"/>
          </a:xfrm>
          <a:prstGeom prst="wedgeRoundRectCallout">
            <a:avLst>
              <a:gd name="adj1" fmla="val -71993"/>
              <a:gd name="adj2" fmla="val 3305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type="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range</a:t>
            </a:r>
            <a:r>
              <a:rPr lang="en-US" sz="2399" b="1" dirty="0">
                <a:solidFill>
                  <a:schemeClr val="bg2"/>
                </a:solidFill>
              </a:rPr>
              <a:t>"</a:t>
            </a:r>
          </a:p>
        </p:txBody>
      </p:sp>
      <p:sp>
        <p:nvSpPr>
          <p:cNvPr id="11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8382788" y="4832047"/>
            <a:ext cx="2158824" cy="439145"/>
          </a:xfrm>
          <a:prstGeom prst="wedgeRoundRectCallout">
            <a:avLst>
              <a:gd name="adj1" fmla="val -138156"/>
              <a:gd name="adj2" fmla="val 1792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type="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submit</a:t>
            </a:r>
            <a:r>
              <a:rPr lang="en-US" sz="2399" b="1" dirty="0">
                <a:solidFill>
                  <a:schemeClr val="bg2"/>
                </a:solidFill>
              </a:rPr>
              <a:t>"</a:t>
            </a:r>
          </a:p>
        </p:txBody>
      </p:sp>
      <p:sp>
        <p:nvSpPr>
          <p:cNvPr id="12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8208848" y="5416552"/>
            <a:ext cx="2332764" cy="439145"/>
          </a:xfrm>
          <a:prstGeom prst="wedgeRoundRectCallout">
            <a:avLst>
              <a:gd name="adj1" fmla="val -74561"/>
              <a:gd name="adj2" fmla="val 1269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type="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button</a:t>
            </a:r>
            <a:r>
              <a:rPr lang="en-US" sz="2399" b="1" dirty="0">
                <a:solidFill>
                  <a:schemeClr val="bg2"/>
                </a:solidFill>
              </a:rPr>
              <a:t>"</a:t>
            </a:r>
          </a:p>
        </p:txBody>
      </p:sp>
      <p:sp>
        <p:nvSpPr>
          <p:cNvPr id="13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8208848" y="6004072"/>
            <a:ext cx="2332764" cy="439145"/>
          </a:xfrm>
          <a:prstGeom prst="wedgeRoundRectCallout">
            <a:avLst>
              <a:gd name="adj1" fmla="val -96874"/>
              <a:gd name="adj2" fmla="val -129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type="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file</a:t>
            </a:r>
            <a:r>
              <a:rPr lang="en-US" sz="2399" b="1" dirty="0">
                <a:solidFill>
                  <a:schemeClr val="bg2"/>
                </a:solidFill>
              </a:rPr>
              <a:t>"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25C4413D-EF0B-41BD-A33D-344737A1DE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89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 Buttons – Example</a:t>
            </a:r>
          </a:p>
        </p:txBody>
      </p:sp>
      <p:sp>
        <p:nvSpPr>
          <p:cNvPr id="5" name="Текстово поле 10"/>
          <p:cNvSpPr txBox="1"/>
          <p:nvPr/>
        </p:nvSpPr>
        <p:spPr>
          <a:xfrm>
            <a:off x="607431" y="1449517"/>
            <a:ext cx="10977141" cy="243346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&lt;form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action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"/register.php"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method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"get"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&lt;label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for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"male"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Male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&lt;/label&gt;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"radio"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"male"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"male"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"Gender"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&lt;label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for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"female"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Female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&lt;/label&gt;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"radio"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"female"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"female"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"Gender"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&lt;/form&gt;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 descr="How Make Registration Form In PHP Using MySQL Database Conn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442" y="4148814"/>
            <a:ext cx="4678781" cy="235534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7220708" y="4524671"/>
            <a:ext cx="2069460" cy="513269"/>
          </a:xfrm>
          <a:prstGeom prst="wedgeRoundRectCallout">
            <a:avLst>
              <a:gd name="adj1" fmla="val -65793"/>
              <a:gd name="adj2" fmla="val 5402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type="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radio</a:t>
            </a:r>
            <a:r>
              <a:rPr lang="en-US" sz="2399" b="1" dirty="0">
                <a:solidFill>
                  <a:schemeClr val="bg2"/>
                </a:solidFill>
              </a:rPr>
              <a:t>"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B9AECF2D-3818-44CC-8778-CE669E9318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1250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8DB40F-8B10-4D00-BF37-5F88AE5EEB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HTML input </a:t>
            </a:r>
            <a:r>
              <a:rPr lang="en-US" b="1" dirty="0"/>
              <a:t>validation</a:t>
            </a:r>
            <a:r>
              <a:rPr lang="en-US" dirty="0"/>
              <a:t> is done automatically by the browser based on </a:t>
            </a:r>
            <a:r>
              <a:rPr lang="en-US" b="1" dirty="0">
                <a:solidFill>
                  <a:schemeClr val="bg1"/>
                </a:solidFill>
              </a:rPr>
              <a:t>special attributes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dirty="0"/>
              <a:t>The validation only </a:t>
            </a:r>
            <a:r>
              <a:rPr lang="en-US" b="1" dirty="0">
                <a:solidFill>
                  <a:schemeClr val="bg1"/>
                </a:solidFill>
              </a:rPr>
              <a:t>occurs</a:t>
            </a:r>
            <a:r>
              <a:rPr lang="en-US" dirty="0"/>
              <a:t> when attempting to </a:t>
            </a:r>
            <a:r>
              <a:rPr lang="en-US" b="1" dirty="0">
                <a:solidFill>
                  <a:schemeClr val="bg1"/>
                </a:solidFill>
              </a:rPr>
              <a:t>submit</a:t>
            </a:r>
            <a:r>
              <a:rPr lang="en-US" dirty="0"/>
              <a:t> the form</a:t>
            </a:r>
          </a:p>
          <a:p>
            <a:r>
              <a:rPr lang="en-US" dirty="0"/>
              <a:t>Inputs which are </a:t>
            </a:r>
            <a:r>
              <a:rPr lang="en-US" b="1" dirty="0">
                <a:solidFill>
                  <a:schemeClr val="bg1"/>
                </a:solidFill>
              </a:rPr>
              <a:t>disabled</a:t>
            </a:r>
            <a:r>
              <a:rPr lang="en-US" dirty="0"/>
              <a:t> or </a:t>
            </a:r>
            <a:r>
              <a:rPr lang="en-US" b="1" dirty="0">
                <a:solidFill>
                  <a:schemeClr val="bg1"/>
                </a:solidFill>
              </a:rPr>
              <a:t>read-only</a:t>
            </a:r>
            <a:r>
              <a:rPr lang="en-US" dirty="0"/>
              <a:t> will not trigger validation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583900-4267-4F6D-A6B0-605B03752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Validation</a:t>
            </a:r>
            <a:endParaRPr lang="bg-BG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9C7921FC-5199-4024-8D79-CF90DE91DED5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E80F194-3841-462D-999D-BEC1A7BBAB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012" y="2726103"/>
            <a:ext cx="4363863" cy="953859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b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required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dirty="0">
                <a:solidFill>
                  <a:srgbClr val="0000FF"/>
                </a:solidFill>
                <a:latin typeface="Consolas" panose="020B0609020204030204" pitchFamily="49" charset="0"/>
              </a:rPr>
              <a:t>"true"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Arrow: Right 1">
            <a:extLst>
              <a:ext uri="{FF2B5EF4-FFF2-40B4-BE49-F238E27FC236}">
                <a16:creationId xmlns:a16="http://schemas.microsoft.com/office/drawing/2014/main" id="{86F0ADB0-4B57-43E2-AF01-7BD31ACDE9FF}"/>
              </a:ext>
            </a:extLst>
          </p:cNvPr>
          <p:cNvSpPr/>
          <p:nvPr/>
        </p:nvSpPr>
        <p:spPr bwMode="auto">
          <a:xfrm>
            <a:off x="5443294" y="3045572"/>
            <a:ext cx="674824" cy="314918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2" descr="Form Validation Part 1: Constraint Validation in HTML | CSS-Tricks">
            <a:extLst>
              <a:ext uri="{FF2B5EF4-FFF2-40B4-BE49-F238E27FC236}">
                <a16:creationId xmlns:a16="http://schemas.microsoft.com/office/drawing/2014/main" id="{FB7D980E-3B89-4FD1-B397-908B576E0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884" y="2032310"/>
            <a:ext cx="4742015" cy="2341444"/>
          </a:xfrm>
          <a:prstGeom prst="rect">
            <a:avLst/>
          </a:prstGeom>
          <a:noFill/>
          <a:ln>
            <a:solidFill>
              <a:schemeClr val="bg2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80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Email – simple validation for emails</a:t>
            </a:r>
          </a:p>
          <a:p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URL – validation for URL addresses</a:t>
            </a:r>
          </a:p>
          <a:p>
            <a:pPr marL="0" indent="0">
              <a:buNone/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Telephone – validation for phone numbers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Fields – Examples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3242" y="1895620"/>
            <a:ext cx="7719721" cy="523084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dirty="0">
                <a:solidFill>
                  <a:srgbClr val="0000FF"/>
                </a:solidFill>
                <a:latin typeface="Consolas" panose="020B0609020204030204" pitchFamily="49" charset="0"/>
              </a:rPr>
              <a:t>"email"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required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dirty="0">
                <a:solidFill>
                  <a:srgbClr val="0000FF"/>
                </a:solidFill>
                <a:latin typeface="Consolas" panose="020B0609020204030204" pitchFamily="49" charset="0"/>
              </a:rPr>
              <a:t>"true"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63242" y="3381836"/>
            <a:ext cx="7719721" cy="523084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GB" sz="2799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url</a:t>
            </a:r>
            <a:r>
              <a:rPr lang="en-GB" sz="2799" b="1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required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dirty="0">
                <a:solidFill>
                  <a:srgbClr val="0000FF"/>
                </a:solidFill>
                <a:latin typeface="Consolas" panose="020B0609020204030204" pitchFamily="49" charset="0"/>
              </a:rPr>
              <a:t>"true"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63242" y="4885138"/>
            <a:ext cx="7719721" cy="523084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GB" sz="2799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tel</a:t>
            </a:r>
            <a:r>
              <a:rPr lang="en-GB" sz="2799" b="1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required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dirty="0">
                <a:solidFill>
                  <a:srgbClr val="0000FF"/>
                </a:solidFill>
                <a:latin typeface="Consolas" panose="020B0609020204030204" pitchFamily="49" charset="0"/>
              </a:rPr>
              <a:t>"true"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45702" y="1693046"/>
            <a:ext cx="3208798" cy="928232"/>
          </a:xfrm>
          <a:prstGeom prst="roundRect">
            <a:avLst>
              <a:gd name="adj" fmla="val 2980"/>
            </a:avLst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45702" y="3114083"/>
            <a:ext cx="3208798" cy="1048715"/>
          </a:xfrm>
          <a:prstGeom prst="roundRect">
            <a:avLst>
              <a:gd name="adj" fmla="val 2980"/>
            </a:avLst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36022" y="4893892"/>
            <a:ext cx="2668253" cy="514592"/>
          </a:xfrm>
          <a:prstGeom prst="roundRect">
            <a:avLst>
              <a:gd name="adj" fmla="val 2980"/>
            </a:avLst>
          </a:prstGeom>
          <a:ln>
            <a:solidFill>
              <a:schemeClr val="tx1"/>
            </a:solidFill>
          </a:ln>
        </p:spPr>
      </p:pic>
      <p:sp>
        <p:nvSpPr>
          <p:cNvPr id="13" name="Slide Number">
            <a:extLst>
              <a:ext uri="{FF2B5EF4-FFF2-40B4-BE49-F238E27FC236}">
                <a16:creationId xmlns:a16="http://schemas.microsoft.com/office/drawing/2014/main" id="{260FCFE8-FEC4-482A-B768-C7EB612E83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9679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6308" y="1269001"/>
            <a:ext cx="11700000" cy="5386500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value</a:t>
            </a:r>
            <a:r>
              <a:rPr lang="en-US" dirty="0"/>
              <a:t> - specifies the initial value for an input field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name</a:t>
            </a:r>
            <a:r>
              <a:rPr lang="en-US" dirty="0"/>
              <a:t> - specifies the name of the input element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placeholder</a:t>
            </a:r>
            <a:r>
              <a:rPr lang="en-US" dirty="0"/>
              <a:t> - specifies a hint that describes the expected value of the input field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required</a:t>
            </a:r>
            <a:r>
              <a:rPr lang="en-US" dirty="0"/>
              <a:t> - the field must be filled out before submitting the form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autofocus</a:t>
            </a:r>
            <a:r>
              <a:rPr lang="en-US" dirty="0"/>
              <a:t> - the input should automatically get focus when the page load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disabled</a:t>
            </a:r>
            <a:r>
              <a:rPr lang="en-US" dirty="0"/>
              <a:t> - specifies that the input field is disabled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min </a:t>
            </a:r>
            <a:r>
              <a:rPr lang="en-US" dirty="0"/>
              <a:t>and</a:t>
            </a:r>
            <a:r>
              <a:rPr lang="en-US" b="1" dirty="0">
                <a:solidFill>
                  <a:schemeClr val="bg1"/>
                </a:solidFill>
              </a:rPr>
              <a:t> max</a:t>
            </a:r>
            <a:r>
              <a:rPr lang="en-US" dirty="0"/>
              <a:t> - specify the minimum and maximum values</a:t>
            </a:r>
          </a:p>
          <a:p>
            <a:pPr lvl="2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bg-BG" dirty="0"/>
          </a:p>
          <a:p>
            <a:pPr lvl="1">
              <a:buClr>
                <a:schemeClr val="tx1"/>
              </a:buClr>
            </a:pPr>
            <a:endParaRPr lang="bg-BG" dirty="0"/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 Elements – Input Attributes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417BC9C8-C89E-46C3-8771-66EB41603E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014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Elements – Examples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10802" y="1457187"/>
            <a:ext cx="10970396" cy="1476943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Email Address: </a:t>
            </a:r>
            <a:r>
              <a:rPr lang="en-US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&lt;input </a:t>
            </a:r>
            <a:r>
              <a:rPr lang="en-US" sz="2999" b="1" noProof="1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999" b="1" noProof="1">
                <a:solidFill>
                  <a:srgbClr val="0070C0"/>
                </a:solidFill>
                <a:latin typeface="Consolas" panose="020B0609020204030204" pitchFamily="49" charset="0"/>
              </a:rPr>
              <a:t>"email"</a:t>
            </a:r>
            <a:r>
              <a:rPr lang="en-US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size="48" </a:t>
            </a:r>
            <a:br>
              <a:rPr lang="en-US" sz="2999" b="1" noProof="1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en-US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US" sz="2999" b="1" noProof="1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999" b="1" noProof="1">
                <a:solidFill>
                  <a:srgbClr val="0070C0"/>
                </a:solidFill>
                <a:latin typeface="Consolas" panose="020B0609020204030204" pitchFamily="49" charset="0"/>
              </a:rPr>
              <a:t>"email"</a:t>
            </a:r>
            <a:r>
              <a:rPr lang="en-US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999" b="1" noProof="1">
                <a:solidFill>
                  <a:srgbClr val="FF0000"/>
                </a:solidFill>
                <a:latin typeface="Consolas" panose="020B0609020204030204" pitchFamily="49" charset="0"/>
              </a:rPr>
              <a:t>required</a:t>
            </a:r>
            <a:r>
              <a:rPr lang="en-GB" sz="29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999" b="1" dirty="0">
                <a:solidFill>
                  <a:srgbClr val="0000FF"/>
                </a:solidFill>
                <a:latin typeface="Consolas" panose="020B0609020204030204" pitchFamily="49" charset="0"/>
              </a:rPr>
              <a:t>"true" </a:t>
            </a:r>
            <a:r>
              <a:rPr lang="en-US" sz="2999" b="1" noProof="1">
                <a:solidFill>
                  <a:srgbClr val="FF0000"/>
                </a:solidFill>
                <a:latin typeface="Consolas" panose="020B0609020204030204" pitchFamily="49" charset="0"/>
              </a:rPr>
              <a:t>autofocus</a:t>
            </a:r>
            <a:br>
              <a:rPr lang="en-US" sz="2999" b="1" noProof="1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en-US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US" sz="2999" b="1" noProof="1">
                <a:solidFill>
                  <a:srgbClr val="FF0000"/>
                </a:solidFill>
                <a:latin typeface="Consolas" panose="020B0609020204030204" pitchFamily="49" charset="0"/>
              </a:rPr>
              <a:t>placeholder</a:t>
            </a:r>
            <a:r>
              <a:rPr lang="en-US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999" b="1" noProof="1">
                <a:solidFill>
                  <a:srgbClr val="0070C0"/>
                </a:solidFill>
                <a:latin typeface="Consolas" panose="020B0609020204030204" pitchFamily="49" charset="0"/>
              </a:rPr>
              <a:t>"Enter a valid email address"</a:t>
            </a:r>
            <a:r>
              <a:rPr lang="en-US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&gt;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898724" y="4792541"/>
            <a:ext cx="7809556" cy="1390482"/>
            <a:chOff x="1679154" y="4784486"/>
            <a:chExt cx="7811590" cy="1390844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9154" y="4784486"/>
              <a:ext cx="7811590" cy="139084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472" y="5874890"/>
              <a:ext cx="1777022" cy="300440"/>
            </a:xfrm>
            <a:prstGeom prst="rect">
              <a:avLst/>
            </a:prstGeom>
          </p:spPr>
        </p:pic>
      </p:grpSp>
      <p:sp>
        <p:nvSpPr>
          <p:cNvPr id="12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4792300" y="5920884"/>
            <a:ext cx="1481444" cy="439145"/>
          </a:xfrm>
          <a:prstGeom prst="wedgeRoundRectCallout">
            <a:avLst>
              <a:gd name="adj1" fmla="val -72237"/>
              <a:gd name="adj2" fmla="val -2752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required</a:t>
            </a:r>
            <a:endParaRPr lang="en-US" sz="2399" b="1" dirty="0">
              <a:solidFill>
                <a:schemeClr val="bg2"/>
              </a:solidFill>
            </a:endParaRPr>
          </a:p>
        </p:txBody>
      </p:sp>
      <p:sp>
        <p:nvSpPr>
          <p:cNvPr id="13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7220707" y="4950346"/>
            <a:ext cx="1589586" cy="439145"/>
          </a:xfrm>
          <a:prstGeom prst="wedgeRoundRectCallout">
            <a:avLst>
              <a:gd name="adj1" fmla="val -83762"/>
              <a:gd name="adj2" fmla="val 759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autofocus</a:t>
            </a:r>
            <a:endParaRPr lang="en-US" sz="2399" b="1" dirty="0">
              <a:solidFill>
                <a:schemeClr val="bg2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2090" y="3429000"/>
            <a:ext cx="7800032" cy="1228576"/>
          </a:xfrm>
          <a:prstGeom prst="rect">
            <a:avLst/>
          </a:prstGeom>
        </p:spPr>
      </p:pic>
      <p:sp>
        <p:nvSpPr>
          <p:cNvPr id="17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6860801" y="3622846"/>
            <a:ext cx="1949492" cy="514462"/>
          </a:xfrm>
          <a:prstGeom prst="wedgeRoundRectCallout">
            <a:avLst>
              <a:gd name="adj1" fmla="val -74147"/>
              <a:gd name="adj2" fmla="val 571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placeholder</a:t>
            </a:r>
            <a:endParaRPr lang="en-US" sz="2399" b="1" dirty="0">
              <a:solidFill>
                <a:schemeClr val="bg2"/>
              </a:solidFill>
            </a:endParaRP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B7935DFC-B4FA-4BAF-9188-D939A23DE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4533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 Elements – Label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&lt;label&gt;</a:t>
            </a:r>
            <a:r>
              <a:rPr lang="en-US" sz="3400" dirty="0"/>
              <a:t> - defines a label for the others forms elements</a:t>
            </a:r>
          </a:p>
          <a:p>
            <a:pPr>
              <a:buClr>
                <a:schemeClr val="tx1"/>
              </a:buClr>
            </a:pPr>
            <a:r>
              <a:rPr lang="en-US" sz="3400" dirty="0"/>
              <a:t>The </a:t>
            </a: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for</a:t>
            </a:r>
            <a:r>
              <a:rPr lang="en-US" sz="3400" dirty="0"/>
              <a:t> attribute should be equal to the </a:t>
            </a: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id</a:t>
            </a:r>
            <a:r>
              <a:rPr lang="en-US" sz="3400" dirty="0"/>
              <a:t> attribute of the related element to bind them together</a:t>
            </a:r>
          </a:p>
          <a:p>
            <a:pPr>
              <a:buClr>
                <a:schemeClr val="tx1"/>
              </a:buClr>
            </a:pPr>
            <a:endParaRPr lang="bg-BG" sz="3200" dirty="0"/>
          </a:p>
          <a:p>
            <a:pPr lvl="1">
              <a:buClr>
                <a:schemeClr val="tx1"/>
              </a:buClr>
            </a:pPr>
            <a:endParaRPr lang="bg-BG" dirty="0"/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4F7D61F-E397-493D-BA8E-BEAE7CF639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66</a:t>
            </a:fld>
            <a:endParaRPr lang="en-US" noProof="0" dirty="0"/>
          </a:p>
        </p:txBody>
      </p:sp>
      <p:sp>
        <p:nvSpPr>
          <p:cNvPr id="6" name="Текстово поле 10">
            <a:extLst>
              <a:ext uri="{FF2B5EF4-FFF2-40B4-BE49-F238E27FC236}">
                <a16:creationId xmlns:a16="http://schemas.microsoft.com/office/drawing/2014/main" id="{4DA1B06F-FB74-44CB-BDDC-1A5FFBFAD22F}"/>
              </a:ext>
            </a:extLst>
          </p:cNvPr>
          <p:cNvSpPr txBox="1"/>
          <p:nvPr/>
        </p:nvSpPr>
        <p:spPr>
          <a:xfrm>
            <a:off x="472466" y="3375327"/>
            <a:ext cx="6253371" cy="2064174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26" tIns="107944" rIns="143926" bIns="107944" rtlCol="0">
            <a:spAutoFit/>
          </a:bodyPr>
          <a:lstStyle/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&lt;form&gt;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&lt;label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 for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"male"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Male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&lt;/label&gt;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 type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"radio"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 name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"gender"</a:t>
            </a:r>
          </a:p>
          <a:p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"male"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"male"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&lt;/form&gt;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2" descr="How Make Registration Form In PHP Using MySQL Database Connection">
            <a:extLst>
              <a:ext uri="{FF2B5EF4-FFF2-40B4-BE49-F238E27FC236}">
                <a16:creationId xmlns:a16="http://schemas.microsoft.com/office/drawing/2014/main" id="{D7984440-2E83-416D-B8FE-8132519EB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822" y="3089884"/>
            <a:ext cx="4678781" cy="235534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ular Callout 1">
            <a:extLst>
              <a:ext uri="{FF2B5EF4-FFF2-40B4-BE49-F238E27FC236}">
                <a16:creationId xmlns:a16="http://schemas.microsoft.com/office/drawing/2014/main" id="{B5F0A62C-514A-4406-AF02-FA29DED35CBE}"/>
              </a:ext>
            </a:extLst>
          </p:cNvPr>
          <p:cNvSpPr/>
          <p:nvPr/>
        </p:nvSpPr>
        <p:spPr bwMode="auto">
          <a:xfrm>
            <a:off x="9605088" y="3240362"/>
            <a:ext cx="1124707" cy="454298"/>
          </a:xfrm>
          <a:prstGeom prst="wedgeRoundRectCallout">
            <a:avLst>
              <a:gd name="adj1" fmla="val -90169"/>
              <a:gd name="adj2" fmla="val 8391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label</a:t>
            </a:r>
            <a:endParaRPr lang="en-US" sz="2399" b="1" dirty="0">
              <a:solidFill>
                <a:schemeClr val="bg2"/>
              </a:solidFill>
            </a:endParaRPr>
          </a:p>
        </p:txBody>
      </p:sp>
      <p:sp>
        <p:nvSpPr>
          <p:cNvPr id="12" name="Rounded Rectangle 1">
            <a:extLst>
              <a:ext uri="{FF2B5EF4-FFF2-40B4-BE49-F238E27FC236}">
                <a16:creationId xmlns:a16="http://schemas.microsoft.com/office/drawing/2014/main" id="{6A70F346-598F-413E-96A7-304214CB1641}"/>
              </a:ext>
            </a:extLst>
          </p:cNvPr>
          <p:cNvSpPr/>
          <p:nvPr/>
        </p:nvSpPr>
        <p:spPr bwMode="auto">
          <a:xfrm>
            <a:off x="8697673" y="3913757"/>
            <a:ext cx="629836" cy="314918"/>
          </a:xfrm>
          <a:prstGeom prst="round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291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 Elements – Fieldset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fieldset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> - used to group related data in a form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&lt;legend&gt;</a:t>
            </a:r>
            <a:r>
              <a:rPr lang="en-US" dirty="0"/>
              <a:t> - defines a caption for the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fieldset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> element</a:t>
            </a:r>
            <a:endParaRPr lang="bg-BG" dirty="0"/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089D9EF2-2460-4A27-BF29-D6DA86D54C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67</a:t>
            </a:fld>
            <a:endParaRPr lang="en-US" noProof="0" dirty="0"/>
          </a:p>
        </p:txBody>
      </p:sp>
      <p:sp>
        <p:nvSpPr>
          <p:cNvPr id="9" name="Текстово поле 10">
            <a:extLst>
              <a:ext uri="{FF2B5EF4-FFF2-40B4-BE49-F238E27FC236}">
                <a16:creationId xmlns:a16="http://schemas.microsoft.com/office/drawing/2014/main" id="{8380717A-A7EA-4ECA-9928-683E6A0E29F9}"/>
              </a:ext>
            </a:extLst>
          </p:cNvPr>
          <p:cNvSpPr txBox="1"/>
          <p:nvPr/>
        </p:nvSpPr>
        <p:spPr>
          <a:xfrm>
            <a:off x="562443" y="2574224"/>
            <a:ext cx="6928195" cy="391040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&lt;fieldset&gt;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&lt;legend&gt;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Customer Details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&lt;/legend&gt;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"fName"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"lName"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&lt;/fieldset&gt;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&lt;fieldset&gt;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&lt;legend&gt;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Order Details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&lt;/legend&gt;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"quantity"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&lt;textarea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"remarks"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&gt;&lt;/textarea&gt;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&lt;/fieldset&gt;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D80CAD12-6CB4-42D4-BEC3-CD3FCA0537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543" y="2771975"/>
            <a:ext cx="3875596" cy="3401310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3206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and Range Fields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40443" y="1343859"/>
            <a:ext cx="11311114" cy="448211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&lt;fieldset&gt;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 &lt;label for="field_age"&gt;</a:t>
            </a:r>
            <a:r>
              <a:rPr lang="en-US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Age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&lt;/label&gt;</a:t>
            </a:r>
          </a:p>
          <a:p>
            <a:pPr>
              <a:spcAft>
                <a:spcPts val="400"/>
              </a:spcAft>
            </a:pP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 &lt;input 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"number" 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name="age" id="field_age"</a:t>
            </a:r>
            <a:b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   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min</a:t>
            </a:r>
            <a:r>
              <a:rPr lang="en-US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"18"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max</a:t>
            </a:r>
            <a:r>
              <a:rPr lang="en-US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"99"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US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"21"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</a:p>
          <a:p>
            <a:pPr>
              <a:spcBef>
                <a:spcPts val="1200"/>
              </a:spcBef>
              <a:spcAft>
                <a:spcPts val="400"/>
              </a:spcAft>
            </a:pP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 &lt;label for="field_sat"&gt;</a:t>
            </a:r>
            <a:r>
              <a:rPr lang="en-US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Satisfaction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&lt;/label&gt;</a:t>
            </a:r>
          </a:p>
          <a:p>
            <a:pPr>
              <a:spcAft>
                <a:spcPts val="400"/>
              </a:spcAft>
            </a:pP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 &lt;input 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"range" 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name="satisfaction"</a:t>
            </a:r>
            <a:b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   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min</a:t>
            </a:r>
            <a:r>
              <a:rPr lang="en-US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"1"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max</a:t>
            </a:r>
            <a:r>
              <a:rPr lang="en-US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"5"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US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"3"</a:t>
            </a:r>
            <a:b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    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id="field_sat"&gt; (1-5)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&lt;/fieldset&gt;</a:t>
            </a:r>
            <a:endParaRPr lang="en-US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48" y="4418743"/>
            <a:ext cx="5107634" cy="2254264"/>
          </a:xfrm>
          <a:prstGeom prst="rect">
            <a:avLst/>
          </a:prstGeom>
        </p:spPr>
      </p:pic>
      <p:sp>
        <p:nvSpPr>
          <p:cNvPr id="7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4976714" y="5251222"/>
            <a:ext cx="1235714" cy="568453"/>
          </a:xfrm>
          <a:prstGeom prst="wedgeRoundRectCallout">
            <a:avLst>
              <a:gd name="adj1" fmla="val 89388"/>
              <a:gd name="adj2" fmla="val -3753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value</a:t>
            </a:r>
            <a:endParaRPr lang="en-US" sz="2399" b="1" dirty="0">
              <a:solidFill>
                <a:schemeClr val="bg2"/>
              </a:solidFill>
            </a:endParaRPr>
          </a:p>
        </p:txBody>
      </p:sp>
      <p:sp>
        <p:nvSpPr>
          <p:cNvPr id="8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8514671" y="4558556"/>
            <a:ext cx="1754543" cy="882347"/>
          </a:xfrm>
          <a:prstGeom prst="wedgeRoundRectCallout">
            <a:avLst>
              <a:gd name="adj1" fmla="val -91561"/>
              <a:gd name="adj2" fmla="val 3884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min="18" max="99" </a:t>
            </a:r>
            <a:endParaRPr lang="en-US" sz="2399" b="1" dirty="0">
              <a:solidFill>
                <a:schemeClr val="bg2"/>
              </a:solidFill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65340766-BA17-4235-9A20-B3A0BDB357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5101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 Elements – Select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&lt;select&gt;</a:t>
            </a:r>
            <a:r>
              <a:rPr lang="en-US" sz="3400" dirty="0"/>
              <a:t> - defines a drop-down list</a:t>
            </a:r>
          </a:p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&lt;option&gt;</a:t>
            </a:r>
            <a:r>
              <a:rPr lang="en-US" sz="3400" dirty="0"/>
              <a:t> - defines an option that can be selected</a:t>
            </a:r>
            <a:endParaRPr lang="bg-BG" sz="3400" dirty="0"/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52E79E6F-065C-4C47-8A53-A51DB2B113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69</a:t>
            </a:fld>
            <a:endParaRPr lang="en-US" noProof="0" dirty="0"/>
          </a:p>
        </p:txBody>
      </p:sp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BB633BEB-9A12-4B95-93CA-8E44D44B1A9A}"/>
              </a:ext>
            </a:extLst>
          </p:cNvPr>
          <p:cNvSpPr txBox="1"/>
          <p:nvPr/>
        </p:nvSpPr>
        <p:spPr>
          <a:xfrm>
            <a:off x="624078" y="2767132"/>
            <a:ext cx="8291640" cy="354111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26" tIns="107944" rIns="143926" bIns="107944" rtlCol="0">
            <a:spAutoFit/>
          </a:bodyPr>
          <a:lstStyle/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&lt;form&gt;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&lt;label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for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"size"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Size: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&lt;/label&gt;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&lt;select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"size"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"size"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&lt;option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"39"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39 EU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&lt;/option&gt;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&lt;option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"40"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40 EU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&lt;/option&gt;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&lt;option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"41.5"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41.5 EU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&lt;/option&gt;</a:t>
            </a:r>
          </a:p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    …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&lt;/select&gt;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&lt;/form&gt;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4EFD2371-D20F-44A6-84F8-0BD16F06B2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1" r="1788" b="200"/>
          <a:stretch/>
        </p:blipFill>
        <p:spPr>
          <a:xfrm>
            <a:off x="9740051" y="1312878"/>
            <a:ext cx="1446406" cy="5266753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9588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1AC752-79D6-412B-A3C1-3B8D1AEB15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Create your first HTML page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File name: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welcome.html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Title: </a:t>
            </a:r>
            <a:r>
              <a:rPr lang="en-US" b="1" dirty="0">
                <a:solidFill>
                  <a:schemeClr val="bg1"/>
                </a:solidFill>
              </a:rPr>
              <a:t>Welcome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Paragraph of text: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 am learning </a:t>
            </a:r>
            <a:r>
              <a:rPr lang="en-US" b="1" dirty="0">
                <a:solidFill>
                  <a:schemeClr val="bg1"/>
                </a:solidFill>
              </a:rPr>
              <a:t>HTML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and </a:t>
            </a:r>
            <a:r>
              <a:rPr lang="en-US" b="1" dirty="0">
                <a:solidFill>
                  <a:schemeClr val="bg1"/>
                </a:solidFill>
              </a:rPr>
              <a:t>CSS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!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Hints: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Modify the code from the previous slide,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strong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> tag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Submit the page in the judge: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welcome.html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in a </a:t>
            </a:r>
            <a:r>
              <a:rPr lang="en-US" b="1" dirty="0">
                <a:solidFill>
                  <a:schemeClr val="bg1"/>
                </a:solidFill>
              </a:rPr>
              <a:t>ZIP file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1944" y="101617"/>
            <a:ext cx="9713064" cy="882424"/>
          </a:xfrm>
        </p:spPr>
        <p:txBody>
          <a:bodyPr/>
          <a:lstStyle/>
          <a:p>
            <a:r>
              <a:rPr lang="en-US" dirty="0"/>
              <a:t>Problem: Welcome to HTML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966" y="1422891"/>
            <a:ext cx="5615281" cy="2815899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CB91CDCA-7957-4D46-9254-B4AA890B47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4608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textarea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> - defines a multi-line input field</a:t>
            </a:r>
          </a:p>
          <a:p>
            <a:pPr>
              <a:buClr>
                <a:schemeClr val="tx1"/>
              </a:buClr>
            </a:pPr>
            <a:r>
              <a:rPr lang="en-US" dirty="0"/>
              <a:t>Attributes: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rows</a:t>
            </a:r>
            <a:r>
              <a:rPr lang="en-US" dirty="0"/>
              <a:t> - specifies the visible </a:t>
            </a:r>
            <a:r>
              <a:rPr lang="en-US" b="1" dirty="0">
                <a:solidFill>
                  <a:schemeClr val="bg1"/>
                </a:solidFill>
              </a:rPr>
              <a:t>number of lines</a:t>
            </a:r>
            <a:r>
              <a:rPr lang="en-US" dirty="0"/>
              <a:t> in a text area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cols</a:t>
            </a:r>
            <a:r>
              <a:rPr lang="en-US" dirty="0"/>
              <a:t> - specifies the </a:t>
            </a:r>
            <a:r>
              <a:rPr lang="en-US" b="1" dirty="0">
                <a:solidFill>
                  <a:schemeClr val="bg1"/>
                </a:solidFill>
              </a:rPr>
              <a:t>visible width </a:t>
            </a:r>
            <a:r>
              <a:rPr lang="en-US" dirty="0"/>
              <a:t>of a text area</a:t>
            </a:r>
            <a:endParaRPr lang="bg-BG" dirty="0"/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 Elements – Textarea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AA105C5-85CE-4C39-9BFF-9D80F4948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70</a:t>
            </a:fld>
            <a:endParaRPr lang="en-US" noProof="0" dirty="0"/>
          </a:p>
        </p:txBody>
      </p:sp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054746D3-EC20-4910-AC16-229A618C7634}"/>
              </a:ext>
            </a:extLst>
          </p:cNvPr>
          <p:cNvSpPr txBox="1"/>
          <p:nvPr/>
        </p:nvSpPr>
        <p:spPr>
          <a:xfrm>
            <a:off x="592637" y="3966196"/>
            <a:ext cx="6313152" cy="237187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26" tIns="107944" rIns="143926" bIns="107944" rtlCol="0">
            <a:spAutoFit/>
          </a:bodyPr>
          <a:lstStyle/>
          <a:p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&lt;textarea</a:t>
            </a:r>
            <a:r>
              <a:rPr lang="en-GB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 rows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noProof="1">
                <a:solidFill>
                  <a:srgbClr val="0000FF"/>
                </a:solidFill>
                <a:latin typeface="Consolas" panose="020B0609020204030204" pitchFamily="49" charset="0"/>
              </a:rPr>
              <a:t>"10"</a:t>
            </a:r>
            <a:r>
              <a:rPr lang="en-GB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 cols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noProof="1">
                <a:solidFill>
                  <a:srgbClr val="0000FF"/>
                </a:solidFill>
                <a:latin typeface="Consolas" panose="020B0609020204030204" pitchFamily="49" charset="0"/>
              </a:rPr>
              <a:t>"30"</a:t>
            </a: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Text area is multi-line.</a:t>
            </a:r>
          </a:p>
          <a:p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This is the second line.</a:t>
            </a:r>
          </a:p>
          <a:p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Third line.</a:t>
            </a:r>
          </a:p>
          <a:p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&lt;/textarea&gt;</a:t>
            </a:r>
            <a:endParaRPr lang="en-GB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A95EA4F3-F223-43E5-9C66-639774730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6487" y="3966194"/>
            <a:ext cx="3902534" cy="2359045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10" name="Rounded Rectangular Callout 1">
            <a:extLst>
              <a:ext uri="{FF2B5EF4-FFF2-40B4-BE49-F238E27FC236}">
                <a16:creationId xmlns:a16="http://schemas.microsoft.com/office/drawing/2014/main" id="{0BF8D17B-4470-4314-BB57-08964C11519D}"/>
              </a:ext>
            </a:extLst>
          </p:cNvPr>
          <p:cNvSpPr/>
          <p:nvPr/>
        </p:nvSpPr>
        <p:spPr bwMode="auto">
          <a:xfrm>
            <a:off x="10144946" y="3878884"/>
            <a:ext cx="1484613" cy="565905"/>
          </a:xfrm>
          <a:prstGeom prst="wedgeRoundRectCallout">
            <a:avLst>
              <a:gd name="adj1" fmla="val -72942"/>
              <a:gd name="adj2" fmla="val 6475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textarea</a:t>
            </a:r>
            <a:endParaRPr lang="en-US" sz="2399" b="1" noProof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31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843" name="Rectangle 3"/>
          <p:cNvSpPr>
            <a:spLocks noGrp="1" noChangeArrowheads="1"/>
          </p:cNvSpPr>
          <p:nvPr>
            <p:ph idx="10"/>
          </p:nvPr>
        </p:nvSpPr>
        <p:spPr/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b="1" dirty="0"/>
              <a:t>Submit</a:t>
            </a:r>
            <a:r>
              <a:rPr lang="en-US" dirty="0"/>
              <a:t> button – sends the form data to the server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dirty="0"/>
          </a:p>
          <a:p>
            <a:pPr>
              <a:spcBef>
                <a:spcPts val="1799"/>
              </a:spcBef>
              <a:spcAft>
                <a:spcPts val="300"/>
              </a:spcAft>
            </a:pPr>
            <a:r>
              <a:rPr lang="en-US" b="1" dirty="0"/>
              <a:t>Reset</a:t>
            </a:r>
            <a:r>
              <a:rPr lang="en-US" dirty="0"/>
              <a:t> button – resets all form fields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endParaRPr lang="en-US" dirty="0"/>
          </a:p>
          <a:p>
            <a:pPr>
              <a:spcBef>
                <a:spcPts val="1799"/>
              </a:spcBef>
              <a:spcAft>
                <a:spcPts val="300"/>
              </a:spcAft>
            </a:pPr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&lt;button&gt;</a:t>
            </a:r>
            <a:r>
              <a:rPr lang="en-US" dirty="0"/>
              <a:t> tag defines a clickable button</a:t>
            </a:r>
          </a:p>
        </p:txBody>
      </p:sp>
      <p:sp>
        <p:nvSpPr>
          <p:cNvPr id="1059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Elements – Buttons</a:t>
            </a:r>
          </a:p>
        </p:txBody>
      </p:sp>
      <p:sp>
        <p:nvSpPr>
          <p:cNvPr id="1059844" name="Rectangle 4"/>
          <p:cNvSpPr>
            <a:spLocks noChangeArrowheads="1"/>
          </p:cNvSpPr>
          <p:nvPr/>
        </p:nvSpPr>
        <p:spPr bwMode="auto">
          <a:xfrm>
            <a:off x="642155" y="3346281"/>
            <a:ext cx="7298362" cy="461545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"reset" 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42156" y="1976011"/>
            <a:ext cx="7298365" cy="461545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"submit"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"Apply Now"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84347" y="3297181"/>
            <a:ext cx="1185775" cy="581702"/>
          </a:xfrm>
          <a:prstGeom prst="roundRect">
            <a:avLst>
              <a:gd name="adj" fmla="val 6205"/>
            </a:avLst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91318" y="1946350"/>
            <a:ext cx="1613690" cy="537896"/>
          </a:xfrm>
          <a:prstGeom prst="roundRect">
            <a:avLst>
              <a:gd name="adj" fmla="val 6205"/>
            </a:avLst>
          </a:prstGeom>
          <a:ln>
            <a:solidFill>
              <a:schemeClr val="tx1"/>
            </a:solidFill>
          </a:ln>
        </p:spPr>
      </p:pic>
      <p:sp>
        <p:nvSpPr>
          <p:cNvPr id="13" name="Rectangle 6">
            <a:extLst>
              <a:ext uri="{FF2B5EF4-FFF2-40B4-BE49-F238E27FC236}">
                <a16:creationId xmlns:a16="http://schemas.microsoft.com/office/drawing/2014/main" id="{5DCA95A5-BF19-4C75-8D08-7C71486A0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155" y="4806332"/>
            <a:ext cx="7298363" cy="461545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&lt;button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"button"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Click Me!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&lt;/button&gt;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849AA8-6947-4419-9F75-F2394A4B38B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11282" y="4778648"/>
            <a:ext cx="1593727" cy="567766"/>
          </a:xfrm>
          <a:prstGeom prst="roundRect">
            <a:avLst>
              <a:gd name="adj" fmla="val 6205"/>
            </a:avLst>
          </a:prstGeom>
          <a:ln>
            <a:solidFill>
              <a:schemeClr val="tx1"/>
            </a:solidFill>
          </a:ln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46AFD067-365A-4678-9309-857A453D4B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2485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9844" grpId="0" animBg="1"/>
      <p:bldP spid="1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523BA6C-1B8A-4DF6-8F1D-BABD0D91D2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5525170" cy="5527326"/>
          </a:xfrm>
        </p:spPr>
        <p:txBody>
          <a:bodyPr/>
          <a:lstStyle/>
          <a:p>
            <a:r>
              <a:rPr lang="en-US" dirty="0"/>
              <a:t>Example of HTML form + CSS styles</a:t>
            </a:r>
          </a:p>
          <a:p>
            <a:pPr lvl="1"/>
            <a:r>
              <a:rPr lang="en-US" dirty="0">
                <a:hlinkClick r:id="rId2"/>
              </a:rPr>
              <a:t>https://codepen.io/snakov/pen/oNYQvpB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Complete HTML </a:t>
            </a:r>
            <a:r>
              <a:rPr lang="en-US" dirty="0"/>
              <a:t>Form – Example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5625F7-480A-40DC-B935-A44E9B77A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025" y="1494505"/>
            <a:ext cx="5750111" cy="4987947"/>
          </a:xfrm>
          <a:prstGeom prst="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93DE234F-6A51-4210-A3B4-C911BBFB24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386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3401FBD2-AF2A-4ECE-938F-0C55382D7C68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GB" dirty="0"/>
              <a:t>Arrange Data into Rows and Columns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2F184E-FCAE-4D51-866E-45058FDF7B9E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Tables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921DFC1-27FF-4294-854F-6AC95B21B20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73</a:t>
            </a:fld>
            <a:endParaRPr lang="en-US" noProof="0" dirty="0"/>
          </a:p>
        </p:txBody>
      </p:sp>
      <p:pic>
        <p:nvPicPr>
          <p:cNvPr id="5" name="Картина 4" descr="data-table.png">
            <a:extLst>
              <a:ext uri="{FF2B5EF4-FFF2-40B4-BE49-F238E27FC236}">
                <a16:creationId xmlns:a16="http://schemas.microsoft.com/office/drawing/2014/main" id="{42930BC9-61C3-437B-B743-FD84138CBC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100000"/>
          </a:blip>
          <a:stretch>
            <a:fillRect/>
          </a:stretch>
        </p:blipFill>
        <p:spPr>
          <a:xfrm>
            <a:off x="4953299" y="1494505"/>
            <a:ext cx="2285405" cy="228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5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 HTML </a:t>
            </a:r>
            <a:r>
              <a:rPr lang="en-US" b="1" dirty="0">
                <a:solidFill>
                  <a:schemeClr val="bg1"/>
                </a:solidFill>
              </a:rPr>
              <a:t>table</a:t>
            </a:r>
            <a:r>
              <a:rPr lang="en-US" dirty="0"/>
              <a:t> is defined with the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&lt;table&gt;</a:t>
            </a:r>
            <a:r>
              <a:rPr lang="en-US" dirty="0"/>
              <a:t> tag</a:t>
            </a:r>
          </a:p>
          <a:p>
            <a:r>
              <a:rPr lang="en-US" noProof="1"/>
              <a:t>Each table </a:t>
            </a:r>
            <a:r>
              <a:rPr lang="en-US" b="1" noProof="1">
                <a:solidFill>
                  <a:schemeClr val="bg1"/>
                </a:solidFill>
              </a:rPr>
              <a:t>row</a:t>
            </a:r>
            <a:r>
              <a:rPr lang="en-US" noProof="1"/>
              <a:t> is defined with the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&lt;tr&gt;</a:t>
            </a:r>
            <a:r>
              <a:rPr lang="en-US" b="1" noProof="1"/>
              <a:t> </a:t>
            </a:r>
            <a:r>
              <a:rPr lang="en-US" noProof="1"/>
              <a:t>tag</a:t>
            </a:r>
          </a:p>
          <a:p>
            <a:r>
              <a:rPr lang="en-US" noProof="1"/>
              <a:t>A table </a:t>
            </a:r>
            <a:r>
              <a:rPr lang="en-US" b="1" noProof="1">
                <a:solidFill>
                  <a:schemeClr val="bg1"/>
                </a:solidFill>
              </a:rPr>
              <a:t>cell</a:t>
            </a:r>
            <a:r>
              <a:rPr lang="en-US" noProof="1"/>
              <a:t> is defined with the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&lt;td&gt;</a:t>
            </a:r>
            <a:r>
              <a:rPr lang="en-US" noProof="1"/>
              <a:t> tag</a:t>
            </a:r>
            <a:endParaRPr lang="en-GB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 HTML Tables</a:t>
            </a:r>
            <a:endParaRPr lang="en-GB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52F7663-5681-4F3F-8BF0-D526A9A2E5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74</a:t>
            </a:fld>
            <a:endParaRPr lang="en-US" noProof="0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B8B89597-E823-4D5A-8305-2A14E5F678CA}"/>
              </a:ext>
            </a:extLst>
          </p:cNvPr>
          <p:cNvSpPr txBox="1">
            <a:spLocks/>
          </p:cNvSpPr>
          <p:nvPr/>
        </p:nvSpPr>
        <p:spPr>
          <a:xfrm>
            <a:off x="611030" y="3339023"/>
            <a:ext cx="6114806" cy="3171938"/>
          </a:xfrm>
          <a:prstGeom prst="rect">
            <a:avLst/>
          </a:prstGeom>
          <a:solidFill>
            <a:schemeClr val="tx1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sz="2399" dirty="0">
                <a:solidFill>
                  <a:srgbClr val="800000"/>
                </a:solidFill>
                <a:effectLst/>
              </a:rPr>
              <a:t>&lt;table border="1"&gt;</a:t>
            </a:r>
          </a:p>
          <a:p>
            <a:r>
              <a:rPr lang="en-GB" sz="2399" dirty="0">
                <a:solidFill>
                  <a:srgbClr val="800000"/>
                </a:solidFill>
                <a:effectLst/>
              </a:rPr>
              <a:t>  &lt;tr&gt;</a:t>
            </a:r>
          </a:p>
          <a:p>
            <a:r>
              <a:rPr lang="en-GB" sz="2399" dirty="0">
                <a:solidFill>
                  <a:srgbClr val="800000"/>
                </a:solidFill>
                <a:effectLst/>
              </a:rPr>
              <a:t>    &lt;td&gt;</a:t>
            </a:r>
            <a:r>
              <a:rPr lang="en-GB" sz="2399" dirty="0">
                <a:solidFill>
                  <a:schemeClr val="accent6">
                    <a:lumMod val="10000"/>
                  </a:schemeClr>
                </a:solidFill>
                <a:effectLst/>
              </a:rPr>
              <a:t>A</a:t>
            </a:r>
            <a:r>
              <a:rPr lang="en-GB" sz="2399" dirty="0">
                <a:solidFill>
                  <a:srgbClr val="800000"/>
                </a:solidFill>
                <a:effectLst/>
              </a:rPr>
              <a:t>&lt;/td&gt;&lt;td&gt;</a:t>
            </a:r>
            <a:r>
              <a:rPr lang="en-GB" sz="2399" dirty="0">
                <a:solidFill>
                  <a:schemeClr val="accent6">
                    <a:lumMod val="10000"/>
                  </a:schemeClr>
                </a:solidFill>
                <a:effectLst/>
              </a:rPr>
              <a:t>B</a:t>
            </a:r>
            <a:r>
              <a:rPr lang="en-GB" sz="2399" dirty="0">
                <a:solidFill>
                  <a:srgbClr val="800000"/>
                </a:solidFill>
                <a:effectLst/>
              </a:rPr>
              <a:t>&lt;/td&gt;&lt;td&gt;</a:t>
            </a:r>
            <a:r>
              <a:rPr lang="en-GB" sz="2399" dirty="0">
                <a:solidFill>
                  <a:schemeClr val="accent6">
                    <a:lumMod val="10000"/>
                  </a:schemeClr>
                </a:solidFill>
                <a:effectLst/>
              </a:rPr>
              <a:t>C</a:t>
            </a:r>
            <a:r>
              <a:rPr lang="en-GB" sz="2399" dirty="0">
                <a:solidFill>
                  <a:srgbClr val="800000"/>
                </a:solidFill>
                <a:effectLst/>
              </a:rPr>
              <a:t>&lt;/td&gt;</a:t>
            </a:r>
          </a:p>
          <a:p>
            <a:r>
              <a:rPr lang="en-GB" sz="2399" dirty="0">
                <a:solidFill>
                  <a:srgbClr val="800000"/>
                </a:solidFill>
                <a:effectLst/>
              </a:rPr>
              <a:t>  &lt;/tr&gt;</a:t>
            </a:r>
          </a:p>
          <a:p>
            <a:r>
              <a:rPr lang="en-GB" sz="2399" dirty="0">
                <a:solidFill>
                  <a:srgbClr val="800000"/>
                </a:solidFill>
                <a:effectLst/>
              </a:rPr>
              <a:t>  &lt;tr&gt;</a:t>
            </a:r>
          </a:p>
          <a:p>
            <a:r>
              <a:rPr lang="en-GB" sz="2399" dirty="0">
                <a:solidFill>
                  <a:srgbClr val="800000"/>
                </a:solidFill>
                <a:effectLst/>
              </a:rPr>
              <a:t>    &lt;td&gt;</a:t>
            </a:r>
            <a:r>
              <a:rPr lang="en-GB" sz="2399" dirty="0">
                <a:solidFill>
                  <a:schemeClr val="accent6">
                    <a:lumMod val="10000"/>
                  </a:schemeClr>
                </a:solidFill>
                <a:effectLst/>
              </a:rPr>
              <a:t>D</a:t>
            </a:r>
            <a:r>
              <a:rPr lang="en-GB" sz="2399" dirty="0">
                <a:solidFill>
                  <a:srgbClr val="800000"/>
                </a:solidFill>
                <a:effectLst/>
              </a:rPr>
              <a:t>&lt;/td&gt;&lt;td&gt;</a:t>
            </a:r>
            <a:r>
              <a:rPr lang="en-GB" sz="2399" dirty="0">
                <a:solidFill>
                  <a:schemeClr val="accent6">
                    <a:lumMod val="10000"/>
                  </a:schemeClr>
                </a:solidFill>
                <a:effectLst/>
              </a:rPr>
              <a:t>E</a:t>
            </a:r>
            <a:r>
              <a:rPr lang="en-GB" sz="2399" dirty="0">
                <a:solidFill>
                  <a:srgbClr val="800000"/>
                </a:solidFill>
                <a:effectLst/>
              </a:rPr>
              <a:t>&lt;/td&gt;&lt;td&gt;</a:t>
            </a:r>
            <a:r>
              <a:rPr lang="en-GB" sz="2399" dirty="0">
                <a:solidFill>
                  <a:schemeClr val="accent6">
                    <a:lumMod val="10000"/>
                  </a:schemeClr>
                </a:solidFill>
                <a:effectLst/>
              </a:rPr>
              <a:t>F</a:t>
            </a:r>
            <a:r>
              <a:rPr lang="en-GB" sz="2399" dirty="0">
                <a:solidFill>
                  <a:srgbClr val="800000"/>
                </a:solidFill>
                <a:effectLst/>
              </a:rPr>
              <a:t>&lt;/td&gt;</a:t>
            </a:r>
          </a:p>
          <a:p>
            <a:r>
              <a:rPr lang="en-GB" sz="2399" dirty="0">
                <a:solidFill>
                  <a:srgbClr val="800000"/>
                </a:solidFill>
                <a:effectLst/>
              </a:rPr>
              <a:t>  &lt;/tr&gt;</a:t>
            </a:r>
          </a:p>
          <a:p>
            <a:r>
              <a:rPr lang="en-GB" sz="2399" dirty="0">
                <a:solidFill>
                  <a:srgbClr val="800000"/>
                </a:solidFill>
                <a:effectLst/>
              </a:rPr>
              <a:t>&lt;/table&gt;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68D6E8-FA67-40EC-A8F0-9EDC5340A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709" y="4013847"/>
            <a:ext cx="1942215" cy="181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9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2089" y="1195389"/>
            <a:ext cx="11814175" cy="5202237"/>
          </a:xfrm>
        </p:spPr>
        <p:txBody>
          <a:bodyPr/>
          <a:lstStyle/>
          <a:p>
            <a:r>
              <a:rPr lang="en-US" dirty="0"/>
              <a:t>There are three specific parts</a:t>
            </a:r>
            <a:br>
              <a:rPr lang="en-US" dirty="0"/>
            </a:br>
            <a:r>
              <a:rPr lang="en-US" dirty="0"/>
              <a:t>in every table: </a:t>
            </a:r>
          </a:p>
          <a:p>
            <a:pPr lvl="1"/>
            <a:r>
              <a:rPr lang="en-US" dirty="0"/>
              <a:t>Table </a:t>
            </a:r>
            <a:r>
              <a:rPr lang="en-US" b="1" dirty="0">
                <a:solidFill>
                  <a:schemeClr val="bg1"/>
                </a:solidFill>
              </a:rPr>
              <a:t>header</a:t>
            </a:r>
          </a:p>
          <a:p>
            <a:pPr lvl="1"/>
            <a:r>
              <a:rPr lang="en-US" dirty="0"/>
              <a:t>Table </a:t>
            </a:r>
            <a:r>
              <a:rPr lang="en-US" b="1" dirty="0">
                <a:solidFill>
                  <a:schemeClr val="bg1"/>
                </a:solidFill>
              </a:rPr>
              <a:t>body</a:t>
            </a:r>
          </a:p>
          <a:p>
            <a:pPr lvl="1"/>
            <a:r>
              <a:rPr lang="en-US" dirty="0"/>
              <a:t>Table </a:t>
            </a:r>
            <a:r>
              <a:rPr lang="en-US" b="1" dirty="0">
                <a:solidFill>
                  <a:schemeClr val="bg1"/>
                </a:solidFill>
              </a:rPr>
              <a:t>footer</a:t>
            </a:r>
          </a:p>
          <a:p>
            <a:r>
              <a:rPr lang="en-US" dirty="0"/>
              <a:t>Each table part holds rows </a:t>
            </a:r>
            <a:r>
              <a:rPr lang="en-US" sz="2800" dirty="0"/>
              <a:t>(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</a:rPr>
              <a:t>&lt;tr&gt;</a:t>
            </a:r>
            <a:r>
              <a:rPr lang="en-US" sz="2800" dirty="0"/>
              <a:t>)</a:t>
            </a:r>
            <a:endParaRPr lang="en-US" sz="3200" dirty="0"/>
          </a:p>
          <a:p>
            <a:pPr lvl="1"/>
            <a:r>
              <a:rPr lang="en-US" dirty="0"/>
              <a:t>Rows hold cells </a:t>
            </a:r>
            <a:r>
              <a:rPr lang="en-US" sz="3200" dirty="0">
                <a:latin typeface="+mj-lt"/>
              </a:rPr>
              <a:t>(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&lt;td&gt;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200" dirty="0">
                <a:latin typeface="+mj-lt"/>
              </a:rPr>
              <a:t>/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</a:rPr>
              <a:t>&lt;th&gt;</a:t>
            </a:r>
            <a:r>
              <a:rPr lang="en-US" sz="3200" dirty="0">
                <a:latin typeface="+mj-lt"/>
              </a:rPr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Complete HTML Tables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951000" y="1473286"/>
            <a:ext cx="4745400" cy="3911428"/>
          </a:xfrm>
          <a:prstGeom prst="rect">
            <a:avLst/>
          </a:prstGeom>
          <a:solidFill>
            <a:schemeClr val="tx1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sz="2400" dirty="0">
                <a:solidFill>
                  <a:srgbClr val="800000"/>
                </a:solidFill>
                <a:effectLst/>
              </a:rPr>
              <a:t>&lt;table&gt;</a:t>
            </a:r>
            <a:endParaRPr lang="en-GB" sz="2400" dirty="0">
              <a:solidFill>
                <a:srgbClr val="000000"/>
              </a:solidFill>
              <a:effectLst/>
            </a:endParaRPr>
          </a:p>
          <a:p>
            <a:r>
              <a:rPr lang="en-GB" sz="2400" dirty="0">
                <a:solidFill>
                  <a:srgbClr val="000000"/>
                </a:solidFill>
                <a:effectLst/>
              </a:rPr>
              <a:t>    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</a:t>
            </a:r>
            <a:r>
              <a:rPr lang="en-GB" sz="2400" dirty="0" err="1">
                <a:solidFill>
                  <a:srgbClr val="800000"/>
                </a:solidFill>
                <a:effectLst/>
              </a:rPr>
              <a:t>thead</a:t>
            </a:r>
            <a:r>
              <a:rPr lang="en-GB" sz="2400" dirty="0">
                <a:solidFill>
                  <a:srgbClr val="800000"/>
                </a:solidFill>
                <a:effectLst/>
              </a:rPr>
              <a:t>&gt;</a:t>
            </a:r>
            <a:r>
              <a:rPr lang="en-GB" sz="2400" dirty="0">
                <a:solidFill>
                  <a:srgbClr val="000000"/>
                </a:solidFill>
                <a:effectLst/>
              </a:rPr>
              <a:t>…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&lt;/</a:t>
            </a:r>
            <a:r>
              <a:rPr lang="en-GB" sz="2400" dirty="0" err="1">
                <a:solidFill>
                  <a:srgbClr val="800000"/>
                </a:solidFill>
                <a:effectLst/>
              </a:rPr>
              <a:t>thead</a:t>
            </a:r>
            <a:r>
              <a:rPr lang="en-GB" sz="2400" dirty="0">
                <a:solidFill>
                  <a:srgbClr val="800000"/>
                </a:solidFill>
                <a:effectLst/>
              </a:rPr>
              <a:t>&gt;</a:t>
            </a:r>
            <a:endParaRPr lang="en-GB" sz="2400" dirty="0">
              <a:solidFill>
                <a:srgbClr val="000000"/>
              </a:solidFill>
              <a:effectLst/>
            </a:endParaRPr>
          </a:p>
          <a:p>
            <a:r>
              <a:rPr lang="en-GB" sz="2400" dirty="0">
                <a:solidFill>
                  <a:srgbClr val="000000"/>
                </a:solidFill>
                <a:effectLst/>
              </a:rPr>
              <a:t>    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</a:t>
            </a:r>
            <a:r>
              <a:rPr lang="en-GB" sz="2400" dirty="0" err="1">
                <a:solidFill>
                  <a:srgbClr val="800000"/>
                </a:solidFill>
                <a:effectLst/>
              </a:rPr>
              <a:t>tbody</a:t>
            </a:r>
            <a:r>
              <a:rPr lang="en-GB" sz="2400" dirty="0">
                <a:solidFill>
                  <a:srgbClr val="800000"/>
                </a:solidFill>
                <a:effectLst/>
              </a:rPr>
              <a:t>&gt;</a:t>
            </a:r>
            <a:endParaRPr lang="en-GB" sz="2400" dirty="0">
              <a:solidFill>
                <a:srgbClr val="000000"/>
              </a:solidFill>
              <a:effectLst/>
            </a:endParaRPr>
          </a:p>
          <a:p>
            <a:r>
              <a:rPr lang="en-GB" sz="2400" dirty="0">
                <a:solidFill>
                  <a:srgbClr val="000000"/>
                </a:solidFill>
                <a:effectLst/>
              </a:rPr>
              <a:t>        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&lt;tr&gt;</a:t>
            </a:r>
            <a:endParaRPr lang="en-GB" sz="2400" dirty="0">
              <a:solidFill>
                <a:srgbClr val="000000"/>
              </a:solidFill>
              <a:effectLst/>
            </a:endParaRPr>
          </a:p>
          <a:p>
            <a:r>
              <a:rPr lang="en-GB" sz="2400" dirty="0">
                <a:solidFill>
                  <a:srgbClr val="000000"/>
                </a:solidFill>
                <a:effectLst/>
              </a:rPr>
              <a:t>            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&lt;td&gt;</a:t>
            </a:r>
            <a:r>
              <a:rPr lang="en-GB" sz="2400" dirty="0">
                <a:solidFill>
                  <a:srgbClr val="000000"/>
                </a:solidFill>
                <a:effectLst/>
              </a:rPr>
              <a:t>Mark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&lt;/td&gt;</a:t>
            </a:r>
            <a:endParaRPr lang="en-GB" sz="2400" dirty="0">
              <a:solidFill>
                <a:srgbClr val="000000"/>
              </a:solidFill>
              <a:effectLst/>
            </a:endParaRPr>
          </a:p>
          <a:p>
            <a:r>
              <a:rPr lang="en-GB" sz="2400" dirty="0">
                <a:solidFill>
                  <a:srgbClr val="000000"/>
                </a:solidFill>
                <a:effectLst/>
              </a:rPr>
              <a:t>            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&lt;td&gt;</a:t>
            </a:r>
            <a:r>
              <a:rPr lang="en-GB" sz="2400" dirty="0">
                <a:solidFill>
                  <a:srgbClr val="000000"/>
                </a:solidFill>
                <a:effectLst/>
              </a:rPr>
              <a:t>5,75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&lt;/td&gt;</a:t>
            </a:r>
            <a:endParaRPr lang="en-GB" sz="2400" dirty="0">
              <a:solidFill>
                <a:srgbClr val="000000"/>
              </a:solidFill>
              <a:effectLst/>
            </a:endParaRPr>
          </a:p>
          <a:p>
            <a:r>
              <a:rPr lang="en-GB" sz="2400" dirty="0">
                <a:solidFill>
                  <a:srgbClr val="000000"/>
                </a:solidFill>
                <a:effectLst/>
              </a:rPr>
              <a:t>        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&lt;/tr&gt;</a:t>
            </a:r>
            <a:endParaRPr lang="en-GB" sz="2400" dirty="0">
              <a:solidFill>
                <a:srgbClr val="000000"/>
              </a:solidFill>
              <a:effectLst/>
            </a:endParaRPr>
          </a:p>
          <a:p>
            <a:r>
              <a:rPr lang="en-GB" sz="2400" dirty="0">
                <a:solidFill>
                  <a:srgbClr val="000000"/>
                </a:solidFill>
                <a:effectLst/>
              </a:rPr>
              <a:t>    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&lt;/</a:t>
            </a:r>
            <a:r>
              <a:rPr lang="en-GB" sz="2400" dirty="0" err="1">
                <a:solidFill>
                  <a:srgbClr val="800000"/>
                </a:solidFill>
                <a:effectLst/>
              </a:rPr>
              <a:t>tbody</a:t>
            </a:r>
            <a:r>
              <a:rPr lang="en-GB" sz="2400" dirty="0">
                <a:solidFill>
                  <a:srgbClr val="800000"/>
                </a:solidFill>
                <a:effectLst/>
              </a:rPr>
              <a:t>&gt;</a:t>
            </a:r>
            <a:endParaRPr lang="en-GB" sz="2400" dirty="0">
              <a:solidFill>
                <a:srgbClr val="000000"/>
              </a:solidFill>
              <a:effectLst/>
            </a:endParaRPr>
          </a:p>
          <a:p>
            <a:r>
              <a:rPr lang="en-GB" sz="2400" dirty="0">
                <a:solidFill>
                  <a:srgbClr val="000000"/>
                </a:solidFill>
                <a:effectLst/>
              </a:rPr>
              <a:t>    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</a:t>
            </a:r>
            <a:r>
              <a:rPr lang="en-GB" sz="2400" dirty="0" err="1">
                <a:solidFill>
                  <a:srgbClr val="800000"/>
                </a:solidFill>
                <a:effectLst/>
              </a:rPr>
              <a:t>tfoot</a:t>
            </a:r>
            <a:r>
              <a:rPr lang="en-GB" sz="2400" dirty="0">
                <a:solidFill>
                  <a:srgbClr val="800000"/>
                </a:solidFill>
                <a:effectLst/>
              </a:rPr>
              <a:t>&gt;</a:t>
            </a:r>
            <a:r>
              <a:rPr lang="en-GB" sz="2400" dirty="0">
                <a:solidFill>
                  <a:srgbClr val="000000"/>
                </a:solidFill>
                <a:effectLst/>
              </a:rPr>
              <a:t>…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&lt;/</a:t>
            </a:r>
            <a:r>
              <a:rPr lang="en-GB" sz="2400" dirty="0" err="1">
                <a:solidFill>
                  <a:srgbClr val="800000"/>
                </a:solidFill>
                <a:effectLst/>
              </a:rPr>
              <a:t>tfoot</a:t>
            </a:r>
            <a:r>
              <a:rPr lang="en-GB" sz="2400" dirty="0">
                <a:solidFill>
                  <a:srgbClr val="800000"/>
                </a:solidFill>
                <a:effectLst/>
              </a:rPr>
              <a:t>&gt;</a:t>
            </a:r>
            <a:endParaRPr lang="en-GB" sz="2400" dirty="0">
              <a:solidFill>
                <a:srgbClr val="000000"/>
              </a:solidFill>
              <a:effectLst/>
            </a:endParaRPr>
          </a:p>
          <a:p>
            <a:r>
              <a:rPr lang="en-GB" sz="2400" dirty="0">
                <a:solidFill>
                  <a:srgbClr val="800000"/>
                </a:solidFill>
                <a:effectLst/>
              </a:rPr>
              <a:t>&lt;/table&gt;</a:t>
            </a:r>
            <a:endParaRPr lang="en-GB" sz="2400" dirty="0">
              <a:solidFill>
                <a:srgbClr val="000000"/>
              </a:solidFill>
              <a:effectLst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542B472E-CE61-4172-9A90-1E368FE389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85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1"/>
              <a:t>Complete HTML Tables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46" y="2347743"/>
            <a:ext cx="3474689" cy="2326401"/>
          </a:xfrm>
          <a:prstGeom prst="rect">
            <a:avLst/>
          </a:prstGeom>
        </p:spPr>
      </p:pic>
      <p:sp>
        <p:nvSpPr>
          <p:cNvPr id="19" name="Text Placeholder 5"/>
          <p:cNvSpPr txBox="1">
            <a:spLocks/>
          </p:cNvSpPr>
          <p:nvPr/>
        </p:nvSpPr>
        <p:spPr>
          <a:xfrm>
            <a:off x="5691105" y="954645"/>
            <a:ext cx="5443582" cy="5724757"/>
          </a:xfrm>
          <a:prstGeom prst="roundRect">
            <a:avLst>
              <a:gd name="adj" fmla="val 596"/>
            </a:avLst>
          </a:prstGeom>
          <a:solidFill>
            <a:srgbClr val="FFFFFF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91416" tIns="109699" rIns="91416" bIns="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&lt;table border="1"&gt;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&lt;tbody&gt;</a:t>
            </a:r>
          </a:p>
          <a:p>
            <a:pPr>
              <a:lnSpc>
                <a:spcPct val="70000"/>
              </a:lnSpc>
            </a:pPr>
            <a:endParaRPr lang="en-US" sz="1200" dirty="0">
              <a:solidFill>
                <a:srgbClr val="800000"/>
              </a:solidFill>
              <a:effectLst/>
            </a:endParaRP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&lt;thead&gt;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  &lt;tr&gt;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    &lt;th&gt;</a:t>
            </a:r>
            <a:r>
              <a:rPr lang="en-US" sz="2299" dirty="0">
                <a:solidFill>
                  <a:schemeClr val="accent6">
                    <a:lumMod val="10000"/>
                  </a:schemeClr>
                </a:solidFill>
                <a:effectLst/>
              </a:rPr>
              <a:t>Original URL</a:t>
            </a:r>
            <a:r>
              <a:rPr lang="en-US" sz="2299" dirty="0">
                <a:solidFill>
                  <a:srgbClr val="800000"/>
                </a:solidFill>
                <a:effectLst/>
              </a:rPr>
              <a:t>&lt;/th&gt;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    &lt;th&gt;</a:t>
            </a:r>
            <a:r>
              <a:rPr lang="en-US" sz="2299" dirty="0">
                <a:solidFill>
                  <a:schemeClr val="accent6">
                    <a:lumMod val="10000"/>
                  </a:schemeClr>
                </a:solidFill>
                <a:effectLst/>
              </a:rPr>
              <a:t>Visits</a:t>
            </a:r>
            <a:r>
              <a:rPr lang="en-US" sz="2299" dirty="0">
                <a:solidFill>
                  <a:srgbClr val="800000"/>
                </a:solidFill>
                <a:effectLst/>
              </a:rPr>
              <a:t>&lt;/th&gt;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  &lt;/tr&gt;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&lt;/thead&gt;</a:t>
            </a:r>
          </a:p>
          <a:p>
            <a:pPr>
              <a:lnSpc>
                <a:spcPct val="70000"/>
              </a:lnSpc>
            </a:pPr>
            <a:endParaRPr lang="en-US" sz="1200" dirty="0">
              <a:solidFill>
                <a:srgbClr val="000000"/>
              </a:solidFill>
              <a:effectLst/>
            </a:endParaRP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&lt;tr&gt;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  &lt;td&gt;</a:t>
            </a:r>
            <a:r>
              <a:rPr lang="en-US" sz="2299" dirty="0">
                <a:solidFill>
                  <a:schemeClr val="accent6">
                    <a:lumMod val="10000"/>
                  </a:schemeClr>
                </a:solidFill>
                <a:effectLst/>
              </a:rPr>
              <a:t>https://nakov.com</a:t>
            </a:r>
            <a:r>
              <a:rPr lang="en-US" sz="2299" dirty="0">
                <a:solidFill>
                  <a:srgbClr val="800000"/>
                </a:solidFill>
                <a:effectLst/>
              </a:rPr>
              <a:t>&lt;/td&gt;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  &lt;td&gt;</a:t>
            </a:r>
            <a:r>
              <a:rPr lang="en-US" sz="2299" dirty="0">
                <a:solidFill>
                  <a:schemeClr val="accent6">
                    <a:lumMod val="10000"/>
                  </a:schemeClr>
                </a:solidFill>
                <a:effectLst/>
              </a:rPr>
              <a:t>160</a:t>
            </a:r>
            <a:r>
              <a:rPr lang="en-US" sz="2299" dirty="0">
                <a:solidFill>
                  <a:srgbClr val="800000"/>
                </a:solidFill>
                <a:effectLst/>
              </a:rPr>
              <a:t>&lt;/td&gt;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&lt;/tr&gt;</a:t>
            </a:r>
          </a:p>
          <a:p>
            <a:pPr>
              <a:lnSpc>
                <a:spcPct val="70000"/>
              </a:lnSpc>
            </a:pPr>
            <a:endParaRPr lang="en-US" sz="1200" dirty="0">
              <a:solidFill>
                <a:srgbClr val="800000"/>
              </a:solidFill>
              <a:effectLst/>
            </a:endParaRP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&lt;/tbody&gt;</a:t>
            </a:r>
          </a:p>
          <a:p>
            <a:pPr>
              <a:lnSpc>
                <a:spcPct val="70000"/>
              </a:lnSpc>
            </a:pPr>
            <a:endParaRPr lang="en-US" sz="1200" dirty="0">
              <a:solidFill>
                <a:schemeClr val="bg1"/>
              </a:solidFill>
              <a:effectLst/>
            </a:endParaRP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&lt;tfoot&gt;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  &lt;tr&gt;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    &lt;td&gt;</a:t>
            </a:r>
            <a:r>
              <a:rPr lang="en-US" sz="2299" dirty="0">
                <a:solidFill>
                  <a:schemeClr val="accent6">
                    <a:lumMod val="10000"/>
                  </a:schemeClr>
                </a:solidFill>
                <a:effectLst/>
              </a:rPr>
              <a:t>Total visits</a:t>
            </a:r>
            <a:r>
              <a:rPr lang="en-US" sz="2299" dirty="0">
                <a:solidFill>
                  <a:srgbClr val="800000"/>
                </a:solidFill>
                <a:effectLst/>
              </a:rPr>
              <a:t>&lt;/td&gt;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    &lt;td&gt;</a:t>
            </a:r>
            <a:r>
              <a:rPr lang="en-US" sz="2299" dirty="0">
                <a:solidFill>
                  <a:schemeClr val="accent6">
                    <a:lumMod val="10000"/>
                  </a:schemeClr>
                </a:solidFill>
                <a:effectLst/>
              </a:rPr>
              <a:t>289</a:t>
            </a:r>
            <a:r>
              <a:rPr lang="en-US" sz="2299" dirty="0">
                <a:solidFill>
                  <a:srgbClr val="800000"/>
                </a:solidFill>
                <a:effectLst/>
              </a:rPr>
              <a:t>&lt;/td&gt;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  &lt;/tr&gt;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&lt;/tfoot&gt;</a:t>
            </a:r>
          </a:p>
          <a:p>
            <a:pPr>
              <a:lnSpc>
                <a:spcPct val="70000"/>
              </a:lnSpc>
            </a:pPr>
            <a:endParaRPr lang="en-US" sz="1200" dirty="0">
              <a:solidFill>
                <a:srgbClr val="800000"/>
              </a:solidFill>
              <a:effectLst/>
            </a:endParaRP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&lt;/table&gt;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4051762" y="2347743"/>
            <a:ext cx="1856142" cy="2714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60" idx="1"/>
          </p:cNvCxnSpPr>
          <p:nvPr/>
        </p:nvCxnSpPr>
        <p:spPr>
          <a:xfrm flipH="1" flipV="1">
            <a:off x="4033729" y="3077128"/>
            <a:ext cx="1874174" cy="689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61" idx="1"/>
          </p:cNvCxnSpPr>
          <p:nvPr/>
        </p:nvCxnSpPr>
        <p:spPr>
          <a:xfrm flipH="1" flipV="1">
            <a:off x="4051762" y="4508720"/>
            <a:ext cx="1856142" cy="10007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Rounded Rectangle 58"/>
          <p:cNvSpPr/>
          <p:nvPr/>
        </p:nvSpPr>
        <p:spPr bwMode="auto">
          <a:xfrm>
            <a:off x="5907904" y="1624617"/>
            <a:ext cx="4993699" cy="1579443"/>
          </a:xfrm>
          <a:prstGeom prst="roundRect">
            <a:avLst>
              <a:gd name="adj" fmla="val 2649"/>
            </a:avLst>
          </a:prstGeom>
          <a:noFill/>
          <a:ln w="28575" cap="flat" cmpd="sng" algn="ctr">
            <a:solidFill>
              <a:schemeClr val="bg2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Rounded Rectangle 59"/>
          <p:cNvSpPr/>
          <p:nvPr/>
        </p:nvSpPr>
        <p:spPr bwMode="auto">
          <a:xfrm>
            <a:off x="5907903" y="3248640"/>
            <a:ext cx="4975666" cy="1035139"/>
          </a:xfrm>
          <a:prstGeom prst="roundRect">
            <a:avLst>
              <a:gd name="adj" fmla="val 2649"/>
            </a:avLst>
          </a:prstGeom>
          <a:noFill/>
          <a:ln w="28575" cap="flat" cmpd="sng" algn="ctr">
            <a:solidFill>
              <a:schemeClr val="bg2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Rounded Rectangle 60"/>
          <p:cNvSpPr/>
          <p:nvPr/>
        </p:nvSpPr>
        <p:spPr bwMode="auto">
          <a:xfrm>
            <a:off x="5907904" y="4710606"/>
            <a:ext cx="4993699" cy="1597644"/>
          </a:xfrm>
          <a:prstGeom prst="roundRect">
            <a:avLst>
              <a:gd name="adj" fmla="val 2649"/>
            </a:avLst>
          </a:prstGeom>
          <a:noFill/>
          <a:ln w="28575" cap="flat" cmpd="sng" algn="ctr">
            <a:solidFill>
              <a:schemeClr val="bg2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C8825F94-FD2D-4A4E-B9A7-3E51568BBC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099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523BA6C-1B8A-4DF6-8F1D-BABD0D91D2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 of HTML table + CSS styles</a:t>
            </a:r>
          </a:p>
          <a:p>
            <a:pPr lvl="1"/>
            <a:r>
              <a:rPr lang="en-US" dirty="0">
                <a:hlinkClick r:id="rId2"/>
              </a:rPr>
              <a:t>https://codepen.io/snakov/pen/XWNyreJ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Complete HTML </a:t>
            </a:r>
            <a:r>
              <a:rPr lang="en-US" dirty="0"/>
              <a:t>Table – Example</a:t>
            </a:r>
            <a:endParaRPr lang="bg-B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407038-C153-4F6F-B952-2FDE708FE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65" y="3578990"/>
            <a:ext cx="11247070" cy="2414343"/>
          </a:xfrm>
          <a:prstGeom prst="rect">
            <a:avLst/>
          </a:prstGeom>
        </p:spPr>
      </p:pic>
      <p:sp>
        <p:nvSpPr>
          <p:cNvPr id="5" name="Rounded Rectangular Callout 1">
            <a:extLst>
              <a:ext uri="{FF2B5EF4-FFF2-40B4-BE49-F238E27FC236}">
                <a16:creationId xmlns:a16="http://schemas.microsoft.com/office/drawing/2014/main" id="{8A75BCCA-CE6F-40A2-9651-7C94D1640EDF}"/>
              </a:ext>
            </a:extLst>
          </p:cNvPr>
          <p:cNvSpPr/>
          <p:nvPr/>
        </p:nvSpPr>
        <p:spPr bwMode="auto">
          <a:xfrm>
            <a:off x="1096863" y="2836952"/>
            <a:ext cx="1301107" cy="617560"/>
          </a:xfrm>
          <a:prstGeom prst="wedgeRoundRectCallout">
            <a:avLst>
              <a:gd name="adj1" fmla="val 32169"/>
              <a:gd name="adj2" fmla="val 9790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&lt;table&gt;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ounded Rectangular Callout 1">
            <a:extLst>
              <a:ext uri="{FF2B5EF4-FFF2-40B4-BE49-F238E27FC236}">
                <a16:creationId xmlns:a16="http://schemas.microsoft.com/office/drawing/2014/main" id="{38D6D81D-BBC7-41D7-8991-A0A6CD009FF3}"/>
              </a:ext>
            </a:extLst>
          </p:cNvPr>
          <p:cNvSpPr/>
          <p:nvPr/>
        </p:nvSpPr>
        <p:spPr bwMode="auto">
          <a:xfrm>
            <a:off x="2811855" y="6117811"/>
            <a:ext cx="899766" cy="539859"/>
          </a:xfrm>
          <a:prstGeom prst="wedgeRoundRectCallout">
            <a:avLst>
              <a:gd name="adj1" fmla="val -47107"/>
              <a:gd name="adj2" fmla="val -10316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&lt;tr&gt;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ounded Rectangular Callout 1">
            <a:extLst>
              <a:ext uri="{FF2B5EF4-FFF2-40B4-BE49-F238E27FC236}">
                <a16:creationId xmlns:a16="http://schemas.microsoft.com/office/drawing/2014/main" id="{8719619B-0820-4E5A-AA7D-031BB03749B3}"/>
              </a:ext>
            </a:extLst>
          </p:cNvPr>
          <p:cNvSpPr/>
          <p:nvPr/>
        </p:nvSpPr>
        <p:spPr bwMode="auto">
          <a:xfrm>
            <a:off x="7473242" y="6038322"/>
            <a:ext cx="899766" cy="539859"/>
          </a:xfrm>
          <a:prstGeom prst="wedgeRoundRectCallout">
            <a:avLst>
              <a:gd name="adj1" fmla="val 100267"/>
              <a:gd name="adj2" fmla="val -9734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&lt;td&gt;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ounded Rectangular Callout 1">
            <a:extLst>
              <a:ext uri="{FF2B5EF4-FFF2-40B4-BE49-F238E27FC236}">
                <a16:creationId xmlns:a16="http://schemas.microsoft.com/office/drawing/2014/main" id="{23CF91C6-23E4-4C7C-9C82-1E0BBD92BDCA}"/>
              </a:ext>
            </a:extLst>
          </p:cNvPr>
          <p:cNvSpPr/>
          <p:nvPr/>
        </p:nvSpPr>
        <p:spPr bwMode="auto">
          <a:xfrm>
            <a:off x="9335158" y="3009083"/>
            <a:ext cx="1452419" cy="539859"/>
          </a:xfrm>
          <a:prstGeom prst="wedgeRoundRectCallout">
            <a:avLst>
              <a:gd name="adj1" fmla="val -74973"/>
              <a:gd name="adj2" fmla="val 6847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</a:t>
            </a:r>
            <a:r>
              <a:rPr lang="en-US" sz="2399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thead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02E5DD8-2DD7-4148-9377-AF6814D41032}"/>
              </a:ext>
            </a:extLst>
          </p:cNvPr>
          <p:cNvSpPr/>
          <p:nvPr/>
        </p:nvSpPr>
        <p:spPr bwMode="auto">
          <a:xfrm>
            <a:off x="505458" y="5328520"/>
            <a:ext cx="11193471" cy="639001"/>
          </a:xfrm>
          <a:prstGeom prst="roundRect">
            <a:avLst>
              <a:gd name="adj" fmla="val 6031"/>
            </a:avLst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2341B13-66B7-46FB-A902-48DC44D68731}"/>
              </a:ext>
            </a:extLst>
          </p:cNvPr>
          <p:cNvSpPr/>
          <p:nvPr/>
        </p:nvSpPr>
        <p:spPr bwMode="auto">
          <a:xfrm>
            <a:off x="7923127" y="5416133"/>
            <a:ext cx="2671703" cy="452064"/>
          </a:xfrm>
          <a:prstGeom prst="roundRect">
            <a:avLst>
              <a:gd name="adj" fmla="val 6031"/>
            </a:avLst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7795532-3EE6-4F54-8A19-944A549BA1EF}"/>
              </a:ext>
            </a:extLst>
          </p:cNvPr>
          <p:cNvSpPr/>
          <p:nvPr/>
        </p:nvSpPr>
        <p:spPr bwMode="auto">
          <a:xfrm>
            <a:off x="505458" y="3588820"/>
            <a:ext cx="11193471" cy="759035"/>
          </a:xfrm>
          <a:prstGeom prst="roundRect">
            <a:avLst>
              <a:gd name="adj" fmla="val 6031"/>
            </a:avLst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C91481D-C7B0-456A-9757-E71A5E59320F}"/>
              </a:ext>
            </a:extLst>
          </p:cNvPr>
          <p:cNvSpPr/>
          <p:nvPr/>
        </p:nvSpPr>
        <p:spPr bwMode="auto">
          <a:xfrm>
            <a:off x="3231602" y="3698930"/>
            <a:ext cx="4565476" cy="531218"/>
          </a:xfrm>
          <a:prstGeom prst="roundRect">
            <a:avLst>
              <a:gd name="adj" fmla="val 6031"/>
            </a:avLst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">
            <a:extLst>
              <a:ext uri="{FF2B5EF4-FFF2-40B4-BE49-F238E27FC236}">
                <a16:creationId xmlns:a16="http://schemas.microsoft.com/office/drawing/2014/main" id="{0AD4C806-7A93-40FC-AF5C-0DC0349B88C1}"/>
              </a:ext>
            </a:extLst>
          </p:cNvPr>
          <p:cNvSpPr/>
          <p:nvPr/>
        </p:nvSpPr>
        <p:spPr bwMode="auto">
          <a:xfrm>
            <a:off x="5416680" y="2942628"/>
            <a:ext cx="899766" cy="539859"/>
          </a:xfrm>
          <a:prstGeom prst="wedgeRoundRectCallout">
            <a:avLst>
              <a:gd name="adj1" fmla="val -109776"/>
              <a:gd name="adj2" fmla="val 10754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</a:t>
            </a:r>
            <a:r>
              <a:rPr lang="en-US" sz="2399" b="1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th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C6824A3F-05F1-459D-A7AD-310AB01153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2976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2" grpId="0" animBg="1"/>
      <p:bldP spid="12" grpId="0" animBg="1"/>
      <p:bldP spid="13" grpId="0" animBg="1"/>
      <p:bldP spid="14" grpId="0" animBg="1"/>
      <p:bldP spid="11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298FB4-F8EF-4930-95C8-BC95402679EB}"/>
              </a:ext>
            </a:extLst>
          </p:cNvPr>
          <p:cNvSpPr/>
          <p:nvPr/>
        </p:nvSpPr>
        <p:spPr bwMode="auto">
          <a:xfrm>
            <a:off x="3486000" y="729000"/>
            <a:ext cx="5220000" cy="3705825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F0A5291-F0CB-4834-AD4C-71D04357642E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CSS Font Properties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A09D92-3F92-46F3-8F54-263007E46F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500" y="1675949"/>
            <a:ext cx="6255000" cy="115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6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361000" y="1121143"/>
            <a:ext cx="9634234" cy="5546589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Typography is the art and technique of arranging type to make written language 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Legible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readable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appealing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/>
              <a:t>Typography is the visual component of the </a:t>
            </a:r>
            <a:br>
              <a:rPr lang="en-US" dirty="0"/>
            </a:br>
            <a:r>
              <a:rPr lang="en-US" dirty="0"/>
              <a:t>written word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Typography?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F9FB20D-9419-4C3E-90B7-9A191B45132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1028" name="Picture 4" descr="Understanding typography - Material Design">
            <a:extLst>
              <a:ext uri="{FF2B5EF4-FFF2-40B4-BE49-F238E27FC236}">
                <a16:creationId xmlns:a16="http://schemas.microsoft.com/office/drawing/2014/main" id="{382B8B5D-3B1B-4098-B6C7-6DC6AAB6C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350" y="4142399"/>
            <a:ext cx="506730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35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– Developer Environments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84715" y="1179587"/>
            <a:ext cx="11804750" cy="556908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Visual Studio Code, Brackets</a:t>
            </a:r>
            <a:r>
              <a:rPr lang="bg-BG" b="1" dirty="0">
                <a:solidFill>
                  <a:schemeClr val="bg1"/>
                </a:solidFill>
              </a:rPr>
              <a:t>, </a:t>
            </a:r>
            <a:r>
              <a:rPr lang="en-US" b="1" dirty="0">
                <a:solidFill>
                  <a:schemeClr val="bg1"/>
                </a:solidFill>
              </a:rPr>
              <a:t>NetBeans</a:t>
            </a:r>
          </a:p>
          <a:p>
            <a:pPr lvl="1"/>
            <a:r>
              <a:rPr lang="en-US" dirty="0"/>
              <a:t>Good free tools for HTML5, cross-platform</a:t>
            </a:r>
            <a:endParaRPr lang="bg-BG" dirty="0"/>
          </a:p>
          <a:p>
            <a:pPr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</a:rPr>
              <a:t>WebStorm</a:t>
            </a:r>
          </a:p>
          <a:p>
            <a:pPr lvl="1"/>
            <a:r>
              <a:rPr lang="en-US" dirty="0"/>
              <a:t>Powerful IDE for HTML, CSS and JavaScript, paid product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Visual Studio</a:t>
            </a:r>
          </a:p>
          <a:p>
            <a:pPr lvl="1"/>
            <a:r>
              <a:rPr lang="en-US" dirty="0"/>
              <a:t>Many languages and technologies, Windows &amp; Mac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Sublime Text, Vim, Notepad++</a:t>
            </a:r>
          </a:p>
          <a:p>
            <a:pPr lvl="1"/>
            <a:r>
              <a:rPr lang="en-US" dirty="0"/>
              <a:t>For hackers</a:t>
            </a:r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65184" y="2736527"/>
            <a:ext cx="1146541" cy="1120936"/>
          </a:xfrm>
          <a:prstGeom prst="rect">
            <a:avLst/>
          </a:prstGeom>
        </p:spPr>
      </p:pic>
      <p:pic>
        <p:nvPicPr>
          <p:cNvPr id="6" name="Picture 5">
            <a:hlinkClick r:id="rId4"/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01317" y="4148812"/>
            <a:ext cx="1674277" cy="1022936"/>
          </a:xfrm>
          <a:prstGeom prst="roundRect">
            <a:avLst>
              <a:gd name="adj" fmla="val 2286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52774" y="5404135"/>
            <a:ext cx="1371362" cy="987381"/>
          </a:xfrm>
          <a:prstGeom prst="rect">
            <a:avLst/>
          </a:prstGeom>
        </p:spPr>
      </p:pic>
      <p:pic>
        <p:nvPicPr>
          <p:cNvPr id="1028" name="Picture 4" descr="https://cdn.tutsplus.com/net/uploads/2013/11/deeper-in-brackets-retina-preview.jp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8909" y="1310189"/>
            <a:ext cx="1039093" cy="1039093"/>
          </a:xfrm>
          <a:prstGeom prst="roundRect">
            <a:avLst>
              <a:gd name="adj" fmla="val 2286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8198B6EA-BABC-4A26-B63A-1DB4BCBC11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713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26000" y="1025816"/>
            <a:ext cx="7353305" cy="5546589"/>
          </a:xfrm>
        </p:spPr>
        <p:txBody>
          <a:bodyPr/>
          <a:lstStyle/>
          <a:p>
            <a:r>
              <a:rPr lang="en-US" b="1" i="1" dirty="0">
                <a:hlinkClick r:id="rId2"/>
              </a:rPr>
              <a:t>The Elements of Typographic Style </a:t>
            </a:r>
            <a:r>
              <a:rPr lang="en-US" b="1" i="1" dirty="0"/>
              <a:t>-</a:t>
            </a:r>
            <a:r>
              <a:rPr lang="en-US" dirty="0"/>
              <a:t> the authoritative book on typography and style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i="1" dirty="0">
                <a:hlinkClick r:id="rId3"/>
              </a:rPr>
              <a:t>The Elements of Typographic Style Applied to the Web</a:t>
            </a:r>
            <a:r>
              <a:rPr lang="en-US" b="1" i="1" dirty="0"/>
              <a:t> </a:t>
            </a:r>
            <a:r>
              <a:rPr lang="en-US" dirty="0"/>
              <a:t>- a practical guide to web typography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Books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716" y="997418"/>
            <a:ext cx="1371798" cy="23800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716" y="3609000"/>
            <a:ext cx="1415966" cy="2449768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FEA378DE-0C62-4B71-95F5-B59C9229BEDB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62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Readability</a:t>
            </a:r>
            <a:r>
              <a:rPr lang="en-US" dirty="0"/>
              <a:t> is one of the most important aspects of Web design usability</a:t>
            </a:r>
          </a:p>
          <a:p>
            <a:pPr>
              <a:buClr>
                <a:schemeClr val="tx1"/>
              </a:buClr>
            </a:pPr>
            <a:r>
              <a:rPr lang="en-US" dirty="0"/>
              <a:t>Website readability is a measure of how easy it is for visitors to </a:t>
            </a:r>
            <a:r>
              <a:rPr lang="en-US" b="1" dirty="0">
                <a:solidFill>
                  <a:schemeClr val="bg1"/>
                </a:solidFill>
              </a:rPr>
              <a:t>read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understand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online text</a:t>
            </a:r>
          </a:p>
          <a:p>
            <a:pPr>
              <a:buClr>
                <a:schemeClr val="tx1"/>
              </a:buClr>
            </a:pPr>
            <a:r>
              <a:rPr lang="en-US" dirty="0"/>
              <a:t>Readability depends on both a text's presentation and its context</a:t>
            </a:r>
          </a:p>
          <a:p>
            <a:pPr>
              <a:buClr>
                <a:schemeClr val="tx1"/>
              </a:buClr>
            </a:pPr>
            <a:r>
              <a:rPr lang="en-US" dirty="0"/>
              <a:t>Poor readability scares readers away from the content</a:t>
            </a:r>
          </a:p>
          <a:p>
            <a:pPr>
              <a:buClr>
                <a:schemeClr val="tx1"/>
              </a:buClr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Principles of Readability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4200C82E-82A2-4EA0-9360-248FB166B7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8234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451100" y="1134001"/>
            <a:ext cx="9651000" cy="5670000"/>
          </a:xfrm>
        </p:spPr>
        <p:txBody>
          <a:bodyPr>
            <a:normAutofit/>
          </a:bodyPr>
          <a:lstStyle/>
          <a:p>
            <a:r>
              <a:rPr lang="en-US" sz="3600" dirty="0"/>
              <a:t>User-Friendly Headers </a:t>
            </a:r>
          </a:p>
          <a:p>
            <a:r>
              <a:rPr lang="en-US" sz="3600" dirty="0"/>
              <a:t>White Space - </a:t>
            </a:r>
            <a:r>
              <a:rPr lang="en-GB" sz="3600" dirty="0"/>
              <a:t>scannable and consistent </a:t>
            </a:r>
            <a:r>
              <a:rPr lang="en-US" sz="3600" dirty="0"/>
              <a:t>text</a:t>
            </a:r>
          </a:p>
          <a:p>
            <a:r>
              <a:rPr lang="en-US" sz="3600" dirty="0"/>
              <a:t>Emphasis of Important Elements</a:t>
            </a:r>
          </a:p>
          <a:p>
            <a:r>
              <a:rPr lang="en-US" sz="3600" dirty="0"/>
              <a:t>Good Margins to avoid walls of text</a:t>
            </a:r>
          </a:p>
          <a:p>
            <a:pPr>
              <a:buClr>
                <a:schemeClr val="tx1"/>
              </a:buClr>
            </a:pPr>
            <a:r>
              <a:rPr lang="en-GB" sz="3600" dirty="0"/>
              <a:t>Scannable </a:t>
            </a:r>
            <a:r>
              <a:rPr lang="en-US" sz="3600" dirty="0"/>
              <a:t>Text</a:t>
            </a:r>
          </a:p>
          <a:p>
            <a:pPr>
              <a:buClr>
                <a:schemeClr val="tx1"/>
              </a:buClr>
            </a:pPr>
            <a:r>
              <a:rPr lang="en-US" sz="3600" dirty="0"/>
              <a:t>Consistency</a:t>
            </a:r>
          </a:p>
          <a:p>
            <a:pPr>
              <a:buClr>
                <a:schemeClr val="tx1"/>
              </a:buClr>
            </a:pPr>
            <a:r>
              <a:rPr lang="en-US" sz="3600" dirty="0"/>
              <a:t>Organization of Information</a:t>
            </a:r>
          </a:p>
          <a:p>
            <a:pPr>
              <a:buClr>
                <a:schemeClr val="tx1"/>
              </a:buClr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endParaRPr lang="en-US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Keys to Readable Typography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A93C21C-98E9-4CAC-BC57-DA3B865A67B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3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94B134-7954-42C0-9827-59EAAA0CC3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Maximum </a:t>
            </a:r>
            <a:r>
              <a:rPr lang="en-US" b="1" dirty="0">
                <a:solidFill>
                  <a:schemeClr val="bg1"/>
                </a:solidFill>
              </a:rPr>
              <a:t>compatibility</a:t>
            </a:r>
            <a:r>
              <a:rPr lang="en-US" dirty="0"/>
              <a:t> between browsers/operating systems</a:t>
            </a:r>
          </a:p>
          <a:p>
            <a:r>
              <a:rPr lang="en-US" dirty="0"/>
              <a:t>Generic family fonts: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AF5C8F-8AE3-433F-98F3-05CAA8370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Safe Fonts</a:t>
            </a:r>
            <a:endParaRPr lang="bg-BG" dirty="0"/>
          </a:p>
        </p:txBody>
      </p:sp>
      <p:graphicFrame>
        <p:nvGraphicFramePr>
          <p:cNvPr id="15" name="Group Table">
            <a:extLst>
              <a:ext uri="{FF2B5EF4-FFF2-40B4-BE49-F238E27FC236}">
                <a16:creationId xmlns:a16="http://schemas.microsoft.com/office/drawing/2014/main" id="{C359D04F-397F-48B9-A0F2-CE628005E3A1}"/>
              </a:ext>
            </a:extLst>
          </p:cNvPr>
          <p:cNvGraphicFramePr>
            <a:graphicFrameLocks/>
          </p:cNvGraphicFramePr>
          <p:nvPr/>
        </p:nvGraphicFramePr>
        <p:xfrm>
          <a:off x="3216000" y="3024000"/>
          <a:ext cx="5265000" cy="2117493"/>
        </p:xfrm>
        <a:graphic>
          <a:graphicData uri="http://schemas.openxmlformats.org/drawingml/2006/table">
            <a:tbl>
              <a:tblPr/>
              <a:tblGrid>
                <a:gridCol w="2110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4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9572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Font Name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32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934">
                <a:tc>
                  <a:txBody>
                    <a:bodyPr/>
                    <a:lstStyle/>
                    <a:p>
                      <a:pPr marL="282575" marR="0" lvl="0" indent="-282575" algn="l" defTabSz="914400" rtl="0" eaLnBrk="0" fontAlgn="base" latinLnBrk="0" hangingPunct="0">
                        <a:lnSpc>
                          <a:spcPts val="3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46A6BD">
                            <a:lumMod val="40000"/>
                            <a:lumOff val="60000"/>
                          </a:srgbClr>
                        </a:buClr>
                        <a:buSzPct val="70000"/>
                        <a:buFont typeface="Wingdings 2" pitchFamily="18" charset="2"/>
                        <a:buNone/>
                        <a:tabLst>
                          <a:tab pos="282575" algn="l"/>
                        </a:tabLst>
                        <a:defRPr/>
                      </a:pPr>
                      <a:r>
                        <a:rPr kumimoji="1" lang="en-US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Arial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Times New Roman</a:t>
                      </a: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33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Courier New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Trebuchet MS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33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Georgia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Verdana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6493883"/>
                  </a:ext>
                </a:extLst>
              </a:tr>
            </a:tbl>
          </a:graphicData>
        </a:graphic>
      </p:graphicFrame>
      <p:sp>
        <p:nvSpPr>
          <p:cNvPr id="6" name="Slide Number">
            <a:extLst>
              <a:ext uri="{FF2B5EF4-FFF2-40B4-BE49-F238E27FC236}">
                <a16:creationId xmlns:a16="http://schemas.microsoft.com/office/drawing/2014/main" id="{3C6B0871-C647-48D5-9AA0-A1CC49F885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6717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FAE8D-F41F-45A1-A12A-06DA51634A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Font files contain one or more fonts that can be accessed by the </a:t>
            </a:r>
            <a:r>
              <a:rPr lang="en-US" b="1" dirty="0">
                <a:solidFill>
                  <a:schemeClr val="bg1"/>
                </a:solidFill>
              </a:rPr>
              <a:t>OS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applications</a:t>
            </a:r>
          </a:p>
          <a:p>
            <a:r>
              <a:rPr lang="en-US" dirty="0"/>
              <a:t>Most modern fonts are stored in the following formats:</a:t>
            </a:r>
          </a:p>
          <a:p>
            <a:pPr lvl="1"/>
            <a:r>
              <a:rPr lang="en-US" dirty="0"/>
              <a:t>OpenType (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.OTF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TrueType (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.TTF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Web Open Font Format (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.WOFF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Web Open Font Format 2 (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.WOFF2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D9333D-50CA-4B1D-87F6-D7F4C0AB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 Files</a:t>
            </a:r>
            <a:endParaRPr lang="bg-BG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60ABD79E-8C9A-465C-9B99-E4C4B9E8830D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60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/>
          <a:stretch/>
        </p:blipFill>
        <p:spPr>
          <a:xfrm>
            <a:off x="4678500" y="1494000"/>
            <a:ext cx="2835000" cy="24381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10325DE-5889-478C-BE45-B23A537109CC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Font Properties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4543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/>
              <a:t>The </a:t>
            </a:r>
            <a:r>
              <a:rPr lang="en-US" sz="3600" b="1" dirty="0">
                <a:solidFill>
                  <a:schemeClr val="bg1"/>
                </a:solidFill>
              </a:rPr>
              <a:t>CSS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font</a:t>
            </a:r>
            <a:r>
              <a:rPr lang="en-US" sz="3600" dirty="0"/>
              <a:t> properties </a:t>
            </a:r>
            <a:r>
              <a:rPr lang="en-US" sz="3600" b="1" dirty="0">
                <a:solidFill>
                  <a:schemeClr val="bg1"/>
                </a:solidFill>
              </a:rPr>
              <a:t>styles</a:t>
            </a:r>
            <a:r>
              <a:rPr lang="en-US" sz="3600" dirty="0"/>
              <a:t> the font of the text:</a:t>
            </a:r>
            <a:endParaRPr lang="en-US" sz="3600" b="1" dirty="0">
              <a:solidFill>
                <a:schemeClr val="bg1"/>
              </a:solidFill>
            </a:endParaRPr>
          </a:p>
          <a:p>
            <a:pPr lvl="1"/>
            <a:r>
              <a:rPr lang="en-US" sz="3400" dirty="0"/>
              <a:t>font-family / font-face (e. g. </a:t>
            </a:r>
            <a:r>
              <a:rPr lang="en-US" sz="3400" b="1" dirty="0">
                <a:solidFill>
                  <a:schemeClr val="bg1"/>
                </a:solidFill>
              </a:rPr>
              <a:t>sans-serif</a:t>
            </a:r>
            <a:r>
              <a:rPr lang="en-US" sz="3400" dirty="0"/>
              <a:t>, </a:t>
            </a:r>
            <a:r>
              <a:rPr lang="en-US" sz="3400" b="1" dirty="0">
                <a:solidFill>
                  <a:schemeClr val="bg1"/>
                </a:solidFill>
              </a:rPr>
              <a:t>Arial</a:t>
            </a:r>
            <a:r>
              <a:rPr lang="en-US" sz="3400" dirty="0"/>
              <a:t>)</a:t>
            </a:r>
          </a:p>
          <a:p>
            <a:pPr lvl="1"/>
            <a:r>
              <a:rPr lang="en-US" sz="3400" dirty="0"/>
              <a:t>font-size / line-height (e. g. </a:t>
            </a:r>
            <a:r>
              <a:rPr lang="en-US" sz="3400" b="1" dirty="0">
                <a:solidFill>
                  <a:schemeClr val="bg1"/>
                </a:solidFill>
              </a:rPr>
              <a:t>18pt</a:t>
            </a:r>
            <a:r>
              <a:rPr lang="en-US" sz="3400" dirty="0"/>
              <a:t>)</a:t>
            </a:r>
          </a:p>
          <a:p>
            <a:pPr lvl="1"/>
            <a:r>
              <a:rPr lang="en-US" sz="3400" dirty="0"/>
              <a:t>font-weight (e. g. </a:t>
            </a:r>
            <a:r>
              <a:rPr lang="en-US" sz="3400" b="1" dirty="0">
                <a:solidFill>
                  <a:schemeClr val="bg1"/>
                </a:solidFill>
              </a:rPr>
              <a:t>bold</a:t>
            </a:r>
            <a:r>
              <a:rPr lang="en-US" sz="3400" dirty="0"/>
              <a:t>)</a:t>
            </a:r>
          </a:p>
          <a:p>
            <a:pPr lvl="1"/>
            <a:r>
              <a:rPr lang="en-US" sz="3400" dirty="0"/>
              <a:t>font-style (e. g. </a:t>
            </a:r>
            <a:r>
              <a:rPr lang="en-US" sz="3400" b="1" i="1" dirty="0">
                <a:solidFill>
                  <a:schemeClr val="bg1"/>
                </a:solidFill>
              </a:rPr>
              <a:t>italic</a:t>
            </a:r>
            <a:r>
              <a:rPr lang="en-US" sz="3400" dirty="0"/>
              <a:t>)</a:t>
            </a:r>
          </a:p>
          <a:p>
            <a:pPr lvl="1"/>
            <a:r>
              <a:rPr lang="en-US" sz="3400" dirty="0"/>
              <a:t>font-variant (e. g. </a:t>
            </a:r>
            <a:r>
              <a:rPr lang="en-US" sz="3400" b="1" cap="small" noProof="1">
                <a:solidFill>
                  <a:schemeClr val="bg1"/>
                </a:solidFill>
              </a:rPr>
              <a:t>SmallCaps</a:t>
            </a:r>
            <a:r>
              <a:rPr lang="en-US" sz="3400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Font Properties</a:t>
            </a:r>
          </a:p>
        </p:txBody>
      </p:sp>
      <p:pic>
        <p:nvPicPr>
          <p:cNvPr id="2050" name="Picture 2" descr="online css text font generato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A9C3D4"/>
              </a:clrFrom>
              <a:clrTo>
                <a:srgbClr val="A9C3D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042" y="2735132"/>
            <a:ext cx="4765583" cy="3574188"/>
          </a:xfrm>
          <a:prstGeom prst="rect">
            <a:avLst/>
          </a:prstGeom>
          <a:noFill/>
          <a:ln>
            <a:solidFill>
              <a:schemeClr val="bg2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D1DA6D2-92E6-401F-934C-BCD8C10205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0343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Font family name</a:t>
            </a:r>
            <a:r>
              <a:rPr lang="en-US" dirty="0"/>
              <a:t> specifies one or several system font names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dirty="0"/>
              <a:t>For example, "</a:t>
            </a:r>
            <a:r>
              <a:rPr lang="en-GB" b="1" dirty="0">
                <a:solidFill>
                  <a:schemeClr val="bg1"/>
                </a:solidFill>
              </a:rPr>
              <a:t>Arial</a:t>
            </a:r>
            <a:r>
              <a:rPr lang="en-US" dirty="0"/>
              <a:t>" and "</a:t>
            </a:r>
            <a:r>
              <a:rPr lang="en-US" b="1" dirty="0">
                <a:solidFill>
                  <a:schemeClr val="bg1"/>
                </a:solidFill>
              </a:rPr>
              <a:t>Helvetica</a:t>
            </a:r>
            <a:r>
              <a:rPr lang="en-US" dirty="0"/>
              <a:t>" are font families</a:t>
            </a:r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spcBef>
                <a:spcPts val="1799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White-space</a:t>
            </a:r>
            <a:r>
              <a:rPr lang="en-US" dirty="0"/>
              <a:t> in the font name must be surrounded by </a:t>
            </a:r>
            <a:r>
              <a:rPr lang="en-US" b="1" dirty="0">
                <a:solidFill>
                  <a:schemeClr val="bg1"/>
                </a:solidFill>
              </a:rPr>
              <a:t>quotes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When the first font is </a:t>
            </a:r>
            <a:r>
              <a:rPr lang="en-US" b="1" dirty="0">
                <a:solidFill>
                  <a:schemeClr val="bg1"/>
                </a:solidFill>
              </a:rPr>
              <a:t>missing</a:t>
            </a:r>
            <a:r>
              <a:rPr lang="en-US" dirty="0"/>
              <a:t>, the </a:t>
            </a:r>
            <a:r>
              <a:rPr lang="en-US" b="1" dirty="0">
                <a:solidFill>
                  <a:schemeClr val="bg1"/>
                </a:solidFill>
              </a:rPr>
              <a:t>next</a:t>
            </a:r>
            <a:r>
              <a:rPr lang="en-US" dirty="0"/>
              <a:t> is loaded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 Family Name</a:t>
            </a:r>
          </a:p>
        </p:txBody>
      </p:sp>
      <p:sp>
        <p:nvSpPr>
          <p:cNvPr id="8" name="Текстово поле 10"/>
          <p:cNvSpPr txBox="1"/>
          <p:nvPr/>
        </p:nvSpPr>
        <p:spPr>
          <a:xfrm>
            <a:off x="5517390" y="2639306"/>
            <a:ext cx="6069006" cy="252346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GB" sz="2599" noProof="1">
                <a:solidFill>
                  <a:srgbClr val="800000"/>
                </a:solidFill>
              </a:rPr>
              <a:t>p.ar</a:t>
            </a:r>
            <a:r>
              <a:rPr lang="en-GB" sz="2599" dirty="0">
                <a:solidFill>
                  <a:srgbClr val="000000"/>
                </a:solidFill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en-GB" sz="2599" dirty="0">
                <a:solidFill>
                  <a:srgbClr val="000000"/>
                </a:solidFill>
              </a:rPr>
              <a:t>  </a:t>
            </a:r>
            <a:r>
              <a:rPr lang="en-GB" sz="2599" dirty="0">
                <a:solidFill>
                  <a:srgbClr val="FF0000"/>
                </a:solidFill>
              </a:rPr>
              <a:t>font-family</a:t>
            </a:r>
            <a:r>
              <a:rPr lang="en-GB" sz="2599" dirty="0">
                <a:solidFill>
                  <a:srgbClr val="000000"/>
                </a:solidFill>
              </a:rPr>
              <a:t>:</a:t>
            </a:r>
            <a:r>
              <a:rPr lang="en-GB" sz="2599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GB" sz="2599" dirty="0">
                <a:solidFill>
                  <a:srgbClr val="A31515"/>
                </a:solidFill>
              </a:rPr>
              <a:t>Arial,</a:t>
            </a:r>
            <a:r>
              <a:rPr lang="en-GB" sz="2599" dirty="0">
                <a:solidFill>
                  <a:srgbClr val="A31515"/>
                </a:solidFill>
                <a:latin typeface="+mn-lt"/>
              </a:rPr>
              <a:t> </a:t>
            </a:r>
            <a:r>
              <a:rPr lang="en-GB" sz="2599" dirty="0">
                <a:solidFill>
                  <a:srgbClr val="A31515"/>
                </a:solidFill>
              </a:rPr>
              <a:t>Helvetica</a:t>
            </a:r>
            <a:r>
              <a:rPr lang="en-GB" sz="2599" dirty="0">
                <a:solidFill>
                  <a:srgbClr val="000000"/>
                </a:solidFill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599" dirty="0">
                <a:solidFill>
                  <a:srgbClr val="000000"/>
                </a:solidFill>
              </a:rPr>
              <a:t>}</a:t>
            </a:r>
          </a:p>
          <a:p>
            <a:pPr>
              <a:lnSpc>
                <a:spcPct val="90000"/>
              </a:lnSpc>
            </a:pPr>
            <a:endParaRPr lang="en-GB" sz="1050" noProof="1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2599" noProof="1">
                <a:solidFill>
                  <a:srgbClr val="800000"/>
                </a:solidFill>
              </a:rPr>
              <a:t>p.tim</a:t>
            </a:r>
            <a:r>
              <a:rPr lang="en-GB" sz="2599" dirty="0">
                <a:solidFill>
                  <a:srgbClr val="000000"/>
                </a:solidFill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en-GB" sz="2599" dirty="0">
                <a:solidFill>
                  <a:srgbClr val="000000"/>
                </a:solidFill>
              </a:rPr>
              <a:t>  </a:t>
            </a:r>
            <a:r>
              <a:rPr lang="en-GB" sz="2599" dirty="0">
                <a:solidFill>
                  <a:srgbClr val="FF0000"/>
                </a:solidFill>
              </a:rPr>
              <a:t>font-family</a:t>
            </a:r>
            <a:r>
              <a:rPr lang="en-GB" sz="2599" dirty="0">
                <a:solidFill>
                  <a:srgbClr val="000000"/>
                </a:solidFill>
              </a:rPr>
              <a:t>:</a:t>
            </a:r>
            <a:r>
              <a:rPr lang="en-GB" sz="2599" dirty="0">
                <a:solidFill>
                  <a:srgbClr val="000000"/>
                </a:solidFill>
                <a:latin typeface="+mn-lt"/>
              </a:rPr>
              <a:t> </a:t>
            </a:r>
            <a:r>
              <a:rPr lang="en-GB" sz="2599" dirty="0">
                <a:solidFill>
                  <a:srgbClr val="A31515"/>
                </a:solidFill>
              </a:rPr>
              <a:t>"</a:t>
            </a:r>
            <a:r>
              <a:rPr lang="en-GB" sz="2599" dirty="0">
                <a:solidFill>
                  <a:srgbClr val="A31515"/>
                </a:solidFill>
                <a:latin typeface="+mn-lt"/>
              </a:rPr>
              <a:t>Times New Roman</a:t>
            </a:r>
            <a:r>
              <a:rPr lang="en-GB" sz="2599" dirty="0">
                <a:solidFill>
                  <a:srgbClr val="A31515"/>
                </a:solidFill>
              </a:rPr>
              <a:t>"</a:t>
            </a:r>
            <a:r>
              <a:rPr lang="en-GB" sz="2599" dirty="0">
                <a:solidFill>
                  <a:srgbClr val="000000"/>
                </a:solidFill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599" dirty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6" name="Текстово поле 10"/>
          <p:cNvSpPr txBox="1"/>
          <p:nvPr/>
        </p:nvSpPr>
        <p:spPr>
          <a:xfrm>
            <a:off x="605605" y="2639307"/>
            <a:ext cx="4441192" cy="1018063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US" sz="2599" noProof="1">
                <a:solidFill>
                  <a:srgbClr val="800000"/>
                </a:solidFill>
              </a:rPr>
              <a:t>&lt;p class=ar&gt;</a:t>
            </a:r>
            <a:r>
              <a:rPr lang="en-US" sz="2599" noProof="1">
                <a:solidFill>
                  <a:schemeClr val="accent6">
                    <a:lumMod val="10000"/>
                  </a:schemeClr>
                </a:solidFill>
              </a:rPr>
              <a:t>Arial</a:t>
            </a:r>
            <a:r>
              <a:rPr lang="en-US" sz="2599" noProof="1">
                <a:solidFill>
                  <a:srgbClr val="800000"/>
                </a:solidFill>
              </a:rPr>
              <a:t>&lt;/p&gt;</a:t>
            </a:r>
          </a:p>
          <a:p>
            <a:r>
              <a:rPr lang="en-US" sz="2599" noProof="1">
                <a:solidFill>
                  <a:srgbClr val="800000"/>
                </a:solidFill>
              </a:rPr>
              <a:t>&lt;p class=tim&gt;</a:t>
            </a:r>
            <a:r>
              <a:rPr lang="en-US" sz="2599" noProof="1">
                <a:solidFill>
                  <a:schemeClr val="accent6">
                    <a:lumMod val="10000"/>
                  </a:schemeClr>
                </a:solidFill>
              </a:rPr>
              <a:t>Times</a:t>
            </a:r>
            <a:r>
              <a:rPr lang="en-US" sz="2599" noProof="1">
                <a:solidFill>
                  <a:srgbClr val="800000"/>
                </a:solidFill>
              </a:rPr>
              <a:t>&lt;/p&gt;</a:t>
            </a:r>
            <a:endParaRPr lang="en-US" sz="2599" noProof="1">
              <a:solidFill>
                <a:srgbClr val="0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77B0C5-261E-4E9D-A8CF-8B5734945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810" y="4076099"/>
            <a:ext cx="1637873" cy="771324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7185D0-CBBF-40E7-AAE6-C190011CF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05" y="4076099"/>
            <a:ext cx="1503522" cy="771324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732CDF68-9747-4493-8889-B0C8AA1DA4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2130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87FA96-B974-4C87-92CC-C5285F282D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Specifies a </a:t>
            </a:r>
            <a:r>
              <a:rPr lang="en-US" b="1" dirty="0">
                <a:solidFill>
                  <a:schemeClr val="bg1"/>
                </a:solidFill>
              </a:rPr>
              <a:t>custom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font</a:t>
            </a:r>
            <a:r>
              <a:rPr lang="en-US" dirty="0"/>
              <a:t> from external file / URL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799" dirty="0"/>
          </a:p>
          <a:p>
            <a:pPr marL="0" indent="0">
              <a:buNone/>
            </a:pPr>
            <a:endParaRPr lang="en-US" sz="2799" dirty="0"/>
          </a:p>
          <a:p>
            <a:pPr marL="0" indent="0">
              <a:buNone/>
            </a:pPr>
            <a:endParaRPr lang="en-US" sz="2799" dirty="0"/>
          </a:p>
          <a:p>
            <a:r>
              <a:rPr lang="en-US" dirty="0"/>
              <a:t>See </a:t>
            </a:r>
            <a:r>
              <a:rPr lang="en-US" b="1" dirty="0">
                <a:hlinkClick r:id="rId2"/>
              </a:rPr>
              <a:t>fonts.google.com</a:t>
            </a:r>
            <a:r>
              <a:rPr lang="en-US" dirty="0"/>
              <a:t> for free open Web fonts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591879-EAA9-4651-B88D-387ED73C6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External Fonts: @Font-face</a:t>
            </a:r>
            <a:endParaRPr lang="bg-BG" dirty="0"/>
          </a:p>
        </p:txBody>
      </p:sp>
      <p:sp>
        <p:nvSpPr>
          <p:cNvPr id="7" name="Текстово поле 10">
            <a:extLst>
              <a:ext uri="{FF2B5EF4-FFF2-40B4-BE49-F238E27FC236}">
                <a16:creationId xmlns:a16="http://schemas.microsoft.com/office/drawing/2014/main" id="{99CE9E8B-BB0E-4F45-9F8B-6BA613F64936}"/>
              </a:ext>
            </a:extLst>
          </p:cNvPr>
          <p:cNvSpPr txBox="1"/>
          <p:nvPr/>
        </p:nvSpPr>
        <p:spPr>
          <a:xfrm>
            <a:off x="652418" y="1944387"/>
            <a:ext cx="10482270" cy="1941152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799" noProof="1">
                <a:solidFill>
                  <a:srgbClr val="000000"/>
                </a:solidFill>
              </a:rPr>
              <a:t>@font-face {</a:t>
            </a:r>
          </a:p>
          <a:p>
            <a:r>
              <a:rPr lang="en-GB" sz="2799" noProof="1">
                <a:solidFill>
                  <a:srgbClr val="000000"/>
                </a:solidFill>
              </a:rPr>
              <a:t>  </a:t>
            </a:r>
            <a:r>
              <a:rPr lang="en-GB" sz="2799" noProof="1">
                <a:solidFill>
                  <a:srgbClr val="FF0000"/>
                </a:solidFill>
              </a:rPr>
              <a:t>font-family</a:t>
            </a:r>
            <a:r>
              <a:rPr lang="en-GB" sz="2799" noProof="1">
                <a:solidFill>
                  <a:srgbClr val="000000"/>
                </a:solidFill>
              </a:rPr>
              <a:t>: </a:t>
            </a:r>
            <a:r>
              <a:rPr lang="en-GB" sz="2799" noProof="1">
                <a:solidFill>
                  <a:srgbClr val="A31515"/>
                </a:solidFill>
              </a:rPr>
              <a:t>"Open Sans"</a:t>
            </a:r>
            <a:r>
              <a:rPr lang="en-GB" sz="2799" noProof="1">
                <a:solidFill>
                  <a:srgbClr val="000000"/>
                </a:solidFill>
              </a:rPr>
              <a:t>;</a:t>
            </a:r>
          </a:p>
          <a:p>
            <a:r>
              <a:rPr lang="en-GB" sz="2799" noProof="1">
                <a:solidFill>
                  <a:srgbClr val="000000"/>
                </a:solidFill>
              </a:rPr>
              <a:t>  </a:t>
            </a:r>
            <a:r>
              <a:rPr lang="en-GB" sz="2799" noProof="1">
                <a:solidFill>
                  <a:srgbClr val="FF0000"/>
                </a:solidFill>
              </a:rPr>
              <a:t>src</a:t>
            </a:r>
            <a:r>
              <a:rPr lang="en-GB" sz="2799" noProof="1">
                <a:solidFill>
                  <a:srgbClr val="000000"/>
                </a:solidFill>
              </a:rPr>
              <a:t>: url(</a:t>
            </a:r>
            <a:r>
              <a:rPr lang="en-GB" sz="2799" noProof="1">
                <a:solidFill>
                  <a:srgbClr val="A31515"/>
                </a:solidFill>
              </a:rPr>
              <a:t>"/fonts/opensans.woff"</a:t>
            </a:r>
            <a:r>
              <a:rPr lang="en-GB" sz="2799" noProof="1">
                <a:solidFill>
                  <a:srgbClr val="000000"/>
                </a:solidFill>
              </a:rPr>
              <a:t>) format(</a:t>
            </a:r>
            <a:r>
              <a:rPr lang="en-GB" sz="2799" noProof="1">
                <a:solidFill>
                  <a:srgbClr val="A31515"/>
                </a:solidFill>
              </a:rPr>
              <a:t>"woff"</a:t>
            </a:r>
            <a:r>
              <a:rPr lang="en-GB" sz="2799" noProof="1">
                <a:solidFill>
                  <a:srgbClr val="000000"/>
                </a:solidFill>
              </a:rPr>
              <a:t>);</a:t>
            </a:r>
          </a:p>
          <a:p>
            <a:r>
              <a:rPr lang="en-GB" sz="2799" noProof="1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6" name="Текстово поле 10">
            <a:extLst>
              <a:ext uri="{FF2B5EF4-FFF2-40B4-BE49-F238E27FC236}">
                <a16:creationId xmlns:a16="http://schemas.microsoft.com/office/drawing/2014/main" id="{1A05C6B5-83DE-4918-9C66-CB63CD18FFAD}"/>
              </a:ext>
            </a:extLst>
          </p:cNvPr>
          <p:cNvSpPr txBox="1"/>
          <p:nvPr/>
        </p:nvSpPr>
        <p:spPr>
          <a:xfrm>
            <a:off x="652418" y="4119655"/>
            <a:ext cx="10482270" cy="64882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799" noProof="1">
                <a:solidFill>
                  <a:srgbClr val="800000"/>
                </a:solidFill>
              </a:rPr>
              <a:t>&lt;p style</a:t>
            </a:r>
            <a:r>
              <a:rPr lang="en-GB" sz="2799" noProof="1">
                <a:solidFill>
                  <a:srgbClr val="000000"/>
                </a:solidFill>
              </a:rPr>
              <a:t>="</a:t>
            </a:r>
            <a:r>
              <a:rPr lang="en-GB" sz="2799" noProof="1">
                <a:solidFill>
                  <a:srgbClr val="FF0000"/>
                </a:solidFill>
              </a:rPr>
              <a:t>font-family</a:t>
            </a:r>
            <a:r>
              <a:rPr lang="en-GB" sz="2799" noProof="1">
                <a:solidFill>
                  <a:srgbClr val="000000"/>
                </a:solidFill>
              </a:rPr>
              <a:t>: </a:t>
            </a:r>
            <a:r>
              <a:rPr lang="en-GB" sz="2799" noProof="1">
                <a:solidFill>
                  <a:schemeClr val="accent3">
                    <a:lumMod val="75000"/>
                  </a:schemeClr>
                </a:solidFill>
              </a:rPr>
              <a:t>Open Sans</a:t>
            </a:r>
            <a:r>
              <a:rPr lang="en-GB" sz="2799" noProof="1">
                <a:solidFill>
                  <a:srgbClr val="800000"/>
                </a:solidFill>
              </a:rPr>
              <a:t>"&gt;</a:t>
            </a:r>
            <a:r>
              <a:rPr lang="en-GB" sz="2799" noProof="1">
                <a:solidFill>
                  <a:srgbClr val="000000"/>
                </a:solidFill>
              </a:rPr>
              <a:t>Open Sans Demo</a:t>
            </a:r>
            <a:r>
              <a:rPr lang="en-GB" sz="2799" noProof="1">
                <a:solidFill>
                  <a:srgbClr val="800000"/>
                </a:solidFill>
              </a:rPr>
              <a:t>&lt;/p&gt;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816A82-9CFC-48E1-AA4F-74D1B6E74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20" y="4981149"/>
            <a:ext cx="3491671" cy="677607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48FD041D-668E-483F-ACE4-9453F706C1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481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&lt;generic-name&gt;</a:t>
            </a:r>
            <a:r>
              <a:rPr lang="en-US" sz="3200" dirty="0">
                <a:latin typeface="Consolas" panose="020B0609020204030204" pitchFamily="49" charset="0"/>
              </a:rPr>
              <a:t> </a:t>
            </a:r>
            <a:r>
              <a:rPr lang="en-US" dirty="0"/>
              <a:t>- a broad class of similar fonts </a:t>
            </a:r>
            <a:br>
              <a:rPr lang="en-US" dirty="0"/>
            </a:br>
            <a:r>
              <a:rPr lang="en-US" dirty="0"/>
              <a:t>used in a prioritized list of fonts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serif</a:t>
            </a:r>
            <a:r>
              <a:rPr lang="en-US" dirty="0"/>
              <a:t> - all characters have stroke endings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sans-serif</a:t>
            </a:r>
            <a:r>
              <a:rPr lang="en-US" dirty="0"/>
              <a:t> - no character has stroke endings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monospace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- all characters have the same width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cursive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- handwritten fonts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fantasy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- decorative fonts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545" y="2034000"/>
            <a:ext cx="2142455" cy="30429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FE2F09FD-14FA-4BCE-AF92-6D2E6A540F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1017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Tools: [F12] in the Browser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857" y="1269563"/>
            <a:ext cx="8613595" cy="5304754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F0678FDF-392D-43C0-B8F1-0FA4FD2A78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385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1" y="1196707"/>
            <a:ext cx="6938791" cy="552732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399" b="1" dirty="0">
                <a:solidFill>
                  <a:schemeClr val="bg1"/>
                </a:solidFill>
                <a:latin typeface="Consolas" panose="020B0609020204030204" pitchFamily="49" charset="0"/>
              </a:rPr>
              <a:t>font-size</a:t>
            </a:r>
            <a:r>
              <a:rPr lang="en-US" sz="3399" dirty="0"/>
              <a:t> – defines the text size</a:t>
            </a:r>
            <a:endParaRPr lang="bg-BG" sz="3399" dirty="0"/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3199" b="1" noProof="1">
                <a:solidFill>
                  <a:schemeClr val="bg1"/>
                </a:solidFill>
                <a:latin typeface="Consolas" panose="020B0609020204030204" pitchFamily="49" charset="0"/>
              </a:rPr>
              <a:t>px</a:t>
            </a:r>
            <a:r>
              <a:rPr lang="en-US" sz="3199" dirty="0"/>
              <a:t> / </a:t>
            </a:r>
            <a:r>
              <a:rPr lang="en-US" sz="3199" b="1" noProof="1">
                <a:solidFill>
                  <a:schemeClr val="bg1"/>
                </a:solidFill>
                <a:latin typeface="Consolas" panose="020B0609020204030204" pitchFamily="49" charset="0"/>
              </a:rPr>
              <a:t>pt</a:t>
            </a:r>
            <a:r>
              <a:rPr lang="en-US" sz="3199" dirty="0"/>
              <a:t> values (e. g. </a:t>
            </a:r>
            <a:r>
              <a:rPr lang="en-US" sz="3199" b="1" dirty="0">
                <a:solidFill>
                  <a:schemeClr val="bg1"/>
                </a:solidFill>
              </a:rPr>
              <a:t>18px</a:t>
            </a:r>
            <a:r>
              <a:rPr lang="en-US" sz="3199" dirty="0"/>
              <a:t> / </a:t>
            </a:r>
            <a:r>
              <a:rPr lang="en-US" sz="3199" b="1" dirty="0">
                <a:solidFill>
                  <a:schemeClr val="bg1"/>
                </a:solidFill>
              </a:rPr>
              <a:t>24pt</a:t>
            </a:r>
            <a:r>
              <a:rPr lang="en-US" sz="3199" dirty="0"/>
              <a:t>)</a:t>
            </a:r>
          </a:p>
          <a:p>
            <a:pPr lvl="2">
              <a:lnSpc>
                <a:spcPct val="100000"/>
              </a:lnSpc>
              <a:buClr>
                <a:schemeClr val="tx1"/>
              </a:buClr>
            </a:pPr>
            <a:r>
              <a:rPr lang="en-US" sz="2999" dirty="0"/>
              <a:t>1px == 0.75pt == 1/96 inch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199" b="1" noProof="1">
                <a:solidFill>
                  <a:schemeClr val="bg1"/>
                </a:solidFill>
              </a:rPr>
              <a:t>em</a:t>
            </a:r>
            <a:r>
              <a:rPr lang="en-US" sz="3199" dirty="0"/>
              <a:t> values – relative to the original size, multiplied by a </a:t>
            </a:r>
            <a:r>
              <a:rPr lang="en-US" sz="3199" b="1" dirty="0">
                <a:solidFill>
                  <a:schemeClr val="bg1"/>
                </a:solidFill>
              </a:rPr>
              <a:t>scale</a:t>
            </a:r>
            <a:r>
              <a:rPr lang="en-US" sz="3199" dirty="0"/>
              <a:t> factor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en-US" sz="2999" dirty="0"/>
          </a:p>
          <a:p>
            <a:pPr lvl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</a:pPr>
            <a:r>
              <a:rPr lang="en-US" sz="3199" b="1" noProof="1">
                <a:solidFill>
                  <a:schemeClr val="bg1"/>
                </a:solidFill>
              </a:rPr>
              <a:t>rem</a:t>
            </a:r>
            <a:r>
              <a:rPr lang="en-US" sz="3199" dirty="0"/>
              <a:t> values – relative to the HTML root size (the </a:t>
            </a: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&lt;html&gt;</a:t>
            </a:r>
            <a:r>
              <a:rPr lang="en-US" sz="3199" dirty="0"/>
              <a:t> element)</a:t>
            </a:r>
            <a:endParaRPr lang="bg-BG" sz="3199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 Size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052E25-F237-4DBC-AE12-D31114F21C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268" y="198139"/>
            <a:ext cx="4612505" cy="513011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3" name="Текстово поле 10"/>
          <p:cNvSpPr txBox="1"/>
          <p:nvPr/>
        </p:nvSpPr>
        <p:spPr>
          <a:xfrm>
            <a:off x="1147290" y="4191361"/>
            <a:ext cx="5263629" cy="58728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399" dirty="0">
                <a:solidFill>
                  <a:srgbClr val="FF0000"/>
                </a:solidFill>
              </a:rPr>
              <a:t>font-size</a:t>
            </a:r>
            <a:r>
              <a:rPr lang="en-GB" sz="2399" dirty="0">
                <a:solidFill>
                  <a:srgbClr val="000000"/>
                </a:solidFill>
              </a:rPr>
              <a:t>: </a:t>
            </a:r>
            <a:r>
              <a:rPr lang="en-GB" sz="2399" dirty="0">
                <a:solidFill>
                  <a:srgbClr val="098658"/>
                </a:solidFill>
              </a:rPr>
              <a:t>1.2em</a:t>
            </a:r>
            <a:r>
              <a:rPr lang="en-GB" sz="2399"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7" name="Текстово поле 10">
            <a:extLst>
              <a:ext uri="{FF2B5EF4-FFF2-40B4-BE49-F238E27FC236}">
                <a16:creationId xmlns:a16="http://schemas.microsoft.com/office/drawing/2014/main" id="{EECD41A9-F749-4FC7-B18B-8DC04E5EBB84}"/>
              </a:ext>
            </a:extLst>
          </p:cNvPr>
          <p:cNvSpPr txBox="1"/>
          <p:nvPr/>
        </p:nvSpPr>
        <p:spPr>
          <a:xfrm>
            <a:off x="1147290" y="5985222"/>
            <a:ext cx="5263629" cy="58728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399" dirty="0">
                <a:solidFill>
                  <a:srgbClr val="FF0000"/>
                </a:solidFill>
              </a:rPr>
              <a:t>font-size</a:t>
            </a:r>
            <a:r>
              <a:rPr lang="en-GB" sz="2399" dirty="0">
                <a:solidFill>
                  <a:srgbClr val="000000"/>
                </a:solidFill>
              </a:rPr>
              <a:t>: </a:t>
            </a:r>
            <a:r>
              <a:rPr lang="en-GB" sz="2399" dirty="0">
                <a:solidFill>
                  <a:srgbClr val="098658"/>
                </a:solidFill>
              </a:rPr>
              <a:t>1.5rem</a:t>
            </a:r>
            <a:r>
              <a:rPr lang="en-GB" sz="2399" dirty="0">
                <a:solidFill>
                  <a:srgbClr val="000000"/>
                </a:solidFill>
              </a:rPr>
              <a:t>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12CC75-A47F-4F09-9F30-4BAC8B0F1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054" y="5569513"/>
            <a:ext cx="4388930" cy="963679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3AC502CB-9715-4CEC-A383-CD66F134AD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9526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99" b="1" dirty="0">
                <a:solidFill>
                  <a:schemeClr val="bg1"/>
                </a:solidFill>
                <a:latin typeface="Consolas" panose="020B0609020204030204" pitchFamily="49" charset="0"/>
              </a:rPr>
              <a:t>font-weight</a:t>
            </a:r>
            <a:r>
              <a:rPr lang="en-US" sz="3499" dirty="0"/>
              <a:t> defines how weight is the font</a:t>
            </a:r>
          </a:p>
          <a:p>
            <a:pPr lvl="1">
              <a:buClr>
                <a:schemeClr val="tx1"/>
              </a:buClr>
            </a:pPr>
            <a:r>
              <a:rPr lang="en-US" sz="3299" dirty="0"/>
              <a:t>Thin, normal, </a:t>
            </a:r>
            <a:r>
              <a:rPr lang="en-US" sz="3299" b="1" dirty="0">
                <a:solidFill>
                  <a:schemeClr val="bg1"/>
                </a:solidFill>
              </a:rPr>
              <a:t>bold</a:t>
            </a:r>
            <a:r>
              <a:rPr lang="en-US" sz="3299" dirty="0"/>
              <a:t>, or value [100 … 900]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 Weight: Thin / Normal / Bold</a:t>
            </a:r>
          </a:p>
        </p:txBody>
      </p:sp>
      <p:sp>
        <p:nvSpPr>
          <p:cNvPr id="14" name="Текстово поле 10">
            <a:extLst>
              <a:ext uri="{FF2B5EF4-FFF2-40B4-BE49-F238E27FC236}">
                <a16:creationId xmlns:a16="http://schemas.microsoft.com/office/drawing/2014/main" id="{F50E6F21-45E8-47CB-81C9-F747CF283998}"/>
              </a:ext>
            </a:extLst>
          </p:cNvPr>
          <p:cNvSpPr txBox="1"/>
          <p:nvPr/>
        </p:nvSpPr>
        <p:spPr>
          <a:xfrm>
            <a:off x="3862221" y="2855725"/>
            <a:ext cx="3886621" cy="64882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799" dirty="0">
                <a:solidFill>
                  <a:srgbClr val="FF0000"/>
                </a:solidFill>
              </a:rPr>
              <a:t>font-weight</a:t>
            </a:r>
            <a:r>
              <a:rPr lang="en-GB" sz="2799" dirty="0">
                <a:solidFill>
                  <a:srgbClr val="000000"/>
                </a:solidFill>
              </a:rPr>
              <a:t>: </a:t>
            </a:r>
            <a:r>
              <a:rPr lang="en-GB" sz="2799" dirty="0">
                <a:solidFill>
                  <a:srgbClr val="0451A5"/>
                </a:solidFill>
              </a:rPr>
              <a:t>thin</a:t>
            </a:r>
            <a:r>
              <a:rPr lang="en-GB" sz="2799" dirty="0">
                <a:solidFill>
                  <a:srgbClr val="000000"/>
                </a:solidFill>
              </a:rPr>
              <a:t>;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45966" y="2855725"/>
          <a:ext cx="2750739" cy="3454397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214249">
                  <a:extLst>
                    <a:ext uri="{9D8B030D-6E8A-4147-A177-3AD203B41FA5}">
                      <a16:colId xmlns:a16="http://schemas.microsoft.com/office/drawing/2014/main" val="3393068974"/>
                    </a:ext>
                  </a:extLst>
                </a:gridCol>
                <a:gridCol w="1536490">
                  <a:extLst>
                    <a:ext uri="{9D8B030D-6E8A-4147-A177-3AD203B41FA5}">
                      <a16:colId xmlns:a16="http://schemas.microsoft.com/office/drawing/2014/main" val="625024257"/>
                    </a:ext>
                  </a:extLst>
                </a:gridCol>
              </a:tblGrid>
              <a:tr h="740061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3200" dirty="0"/>
                        <a:t>Value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200" dirty="0"/>
                        <a:t>Name</a:t>
                      </a:r>
                      <a:endParaRPr lang="en-US" sz="3200" dirty="0">
                        <a:solidFill>
                          <a:schemeClr val="bg2"/>
                        </a:solidFill>
                      </a:endParaRP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846196361"/>
                  </a:ext>
                </a:extLst>
              </a:tr>
              <a:tr h="6785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dirty="0"/>
                        <a:t>100</a:t>
                      </a:r>
                      <a:endParaRPr lang="en-US" sz="2400" dirty="0"/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kern="1200" dirty="0"/>
                        <a:t>thin</a:t>
                      </a:r>
                      <a:endParaRPr lang="en-US" sz="3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74335780"/>
                  </a:ext>
                </a:extLst>
              </a:tr>
              <a:tr h="6785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dirty="0"/>
                        <a:t>300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kern="1200" noProof="1"/>
                        <a:t>light</a:t>
                      </a:r>
                      <a:endParaRPr lang="en-US" sz="3200" kern="1200" noProof="1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843717763"/>
                  </a:ext>
                </a:extLst>
              </a:tr>
              <a:tr h="6785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dirty="0"/>
                        <a:t>400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kern="1200" dirty="0"/>
                        <a:t>normal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414088222"/>
                  </a:ext>
                </a:extLst>
              </a:tr>
              <a:tr h="6785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dirty="0"/>
                        <a:t>700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kern="1200" dirty="0">
                          <a:effectLst/>
                        </a:rPr>
                        <a:t>bold</a:t>
                      </a:r>
                      <a:endParaRPr lang="en-US" sz="2400" dirty="0"/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366980024"/>
                  </a:ext>
                </a:extLst>
              </a:tr>
            </a:tbl>
          </a:graphicData>
        </a:graphic>
      </p:graphicFrame>
      <p:sp>
        <p:nvSpPr>
          <p:cNvPr id="17" name="Текстово поле 10">
            <a:extLst>
              <a:ext uri="{FF2B5EF4-FFF2-40B4-BE49-F238E27FC236}">
                <a16:creationId xmlns:a16="http://schemas.microsoft.com/office/drawing/2014/main" id="{F50E6F21-45E8-47CB-81C9-F747CF283998}"/>
              </a:ext>
            </a:extLst>
          </p:cNvPr>
          <p:cNvSpPr txBox="1"/>
          <p:nvPr/>
        </p:nvSpPr>
        <p:spPr>
          <a:xfrm>
            <a:off x="3862221" y="3792199"/>
            <a:ext cx="3886621" cy="64882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799" dirty="0">
                <a:solidFill>
                  <a:srgbClr val="FF0000"/>
                </a:solidFill>
              </a:rPr>
              <a:t>font-weight</a:t>
            </a:r>
            <a:r>
              <a:rPr lang="en-GB" sz="2799" dirty="0">
                <a:solidFill>
                  <a:srgbClr val="000000"/>
                </a:solidFill>
              </a:rPr>
              <a:t>: </a:t>
            </a:r>
            <a:r>
              <a:rPr lang="en-GB" sz="2799" dirty="0">
                <a:solidFill>
                  <a:srgbClr val="0451A5"/>
                </a:solidFill>
              </a:rPr>
              <a:t>300</a:t>
            </a:r>
            <a:r>
              <a:rPr lang="en-GB" sz="2799"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19" name="Текстово поле 10">
            <a:extLst>
              <a:ext uri="{FF2B5EF4-FFF2-40B4-BE49-F238E27FC236}">
                <a16:creationId xmlns:a16="http://schemas.microsoft.com/office/drawing/2014/main" id="{F50E6F21-45E8-47CB-81C9-F747CF283998}"/>
              </a:ext>
            </a:extLst>
          </p:cNvPr>
          <p:cNvSpPr txBox="1"/>
          <p:nvPr/>
        </p:nvSpPr>
        <p:spPr>
          <a:xfrm>
            <a:off x="3846586" y="4745213"/>
            <a:ext cx="3904446" cy="64882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799" dirty="0">
                <a:solidFill>
                  <a:srgbClr val="FF0000"/>
                </a:solidFill>
              </a:rPr>
              <a:t>font-weight</a:t>
            </a:r>
            <a:r>
              <a:rPr lang="en-GB" sz="2799" dirty="0">
                <a:solidFill>
                  <a:srgbClr val="000000"/>
                </a:solidFill>
              </a:rPr>
              <a:t>: </a:t>
            </a:r>
            <a:r>
              <a:rPr lang="en-GB" sz="2799" dirty="0">
                <a:solidFill>
                  <a:srgbClr val="0451A5"/>
                </a:solidFill>
              </a:rPr>
              <a:t>400</a:t>
            </a:r>
            <a:r>
              <a:rPr lang="en-GB" sz="2799"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20" name="Текстово поле 10">
            <a:extLst>
              <a:ext uri="{FF2B5EF4-FFF2-40B4-BE49-F238E27FC236}">
                <a16:creationId xmlns:a16="http://schemas.microsoft.com/office/drawing/2014/main" id="{F50E6F21-45E8-47CB-81C9-F747CF283998}"/>
              </a:ext>
            </a:extLst>
          </p:cNvPr>
          <p:cNvSpPr txBox="1"/>
          <p:nvPr/>
        </p:nvSpPr>
        <p:spPr>
          <a:xfrm>
            <a:off x="3862221" y="5661294"/>
            <a:ext cx="3886621" cy="64882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799" dirty="0">
                <a:solidFill>
                  <a:srgbClr val="FF0000"/>
                </a:solidFill>
              </a:rPr>
              <a:t>font-weight</a:t>
            </a:r>
            <a:r>
              <a:rPr lang="en-GB" sz="2799" dirty="0">
                <a:solidFill>
                  <a:srgbClr val="000000"/>
                </a:solidFill>
              </a:rPr>
              <a:t>: </a:t>
            </a:r>
            <a:r>
              <a:rPr lang="en-GB" sz="2799" dirty="0">
                <a:solidFill>
                  <a:srgbClr val="0451A5"/>
                </a:solidFill>
              </a:rPr>
              <a:t>bold</a:t>
            </a:r>
            <a:r>
              <a:rPr lang="en-GB" sz="2799" dirty="0">
                <a:solidFill>
                  <a:srgbClr val="000000"/>
                </a:solidFill>
              </a:rPr>
              <a:t>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DD9737-FBA8-4CDF-9025-C93C9079B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6676" y="2632827"/>
            <a:ext cx="1212110" cy="969688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CC3170-C938-47EB-8252-B920BBDE7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303" y="2628121"/>
            <a:ext cx="1325790" cy="969688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BC4C20-E263-41A3-99FA-C0D1BE187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676" y="3833002"/>
            <a:ext cx="1680976" cy="816055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1C3112-9819-4470-A1A7-A1E5C115E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4304" y="3833002"/>
            <a:ext cx="1857725" cy="816055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74010B-5630-49F0-ACD4-EC8AB61D70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678" y="5056790"/>
            <a:ext cx="1342191" cy="940124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7564EF8-9FE8-45D9-8817-768C43C2A2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4303" y="5056791"/>
            <a:ext cx="1643738" cy="940123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74B7065-8662-460E-B962-FBCE4AFD3B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2884" y="1584480"/>
            <a:ext cx="2396628" cy="553068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23" name="Slide Number">
            <a:extLst>
              <a:ext uri="{FF2B5EF4-FFF2-40B4-BE49-F238E27FC236}">
                <a16:creationId xmlns:a16="http://schemas.microsoft.com/office/drawing/2014/main" id="{91B0DA75-B7D2-44F9-9BBD-03ADBA8D32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5169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19" grpId="0" animBg="1"/>
      <p:bldP spid="20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font-style</a:t>
            </a:r>
            <a:r>
              <a:rPr lang="en-US" dirty="0"/>
              <a:t> – defines how much the text is </a:t>
            </a:r>
            <a:r>
              <a:rPr lang="en-US" b="1" i="1" dirty="0">
                <a:solidFill>
                  <a:schemeClr val="bg1"/>
                </a:solidFill>
              </a:rPr>
              <a:t>slanted</a:t>
            </a:r>
          </a:p>
          <a:p>
            <a:pPr lvl="1"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normal</a:t>
            </a:r>
            <a:r>
              <a:rPr lang="en-US" sz="3199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/>
              <a:t>– the text is not slanted</a:t>
            </a:r>
          </a:p>
          <a:p>
            <a:pPr lvl="1">
              <a:buClr>
                <a:schemeClr val="tx1"/>
              </a:buClr>
            </a:pPr>
            <a:endParaRPr lang="en-US" sz="600" dirty="0"/>
          </a:p>
          <a:p>
            <a:pPr>
              <a:buClr>
                <a:schemeClr val="tx1"/>
              </a:buClr>
            </a:pPr>
            <a:endParaRPr lang="en-US" sz="3199" dirty="0"/>
          </a:p>
          <a:p>
            <a:pPr lvl="1"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italic </a:t>
            </a:r>
            <a:r>
              <a:rPr lang="en-US" dirty="0"/>
              <a:t>– the letters are slightly slanted</a:t>
            </a:r>
          </a:p>
          <a:p>
            <a:pPr lvl="1">
              <a:buClr>
                <a:schemeClr val="tx1"/>
              </a:buClr>
            </a:pPr>
            <a:endParaRPr lang="en-US" sz="600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r>
              <a:rPr lang="bg-BG" sz="3199" b="1" noProof="1">
                <a:solidFill>
                  <a:schemeClr val="bg1"/>
                </a:solidFill>
                <a:latin typeface="Consolas" panose="020B0609020204030204" pitchFamily="49" charset="0"/>
              </a:rPr>
              <a:t>оblique</a:t>
            </a:r>
            <a:r>
              <a:rPr lang="bg-BG" sz="3199" b="1" noProof="1">
                <a:solidFill>
                  <a:schemeClr val="bg1"/>
                </a:solidFill>
                <a:latin typeface="+mj-lt"/>
              </a:rPr>
              <a:t> </a:t>
            </a:r>
            <a:r>
              <a:rPr lang="bg-BG" noProof="1"/>
              <a:t>– the letters are more slanted than italic</a:t>
            </a:r>
          </a:p>
          <a:p>
            <a:pPr lvl="1"/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 Style: Normal / Italic</a:t>
            </a:r>
          </a:p>
        </p:txBody>
      </p:sp>
      <p:sp>
        <p:nvSpPr>
          <p:cNvPr id="5" name="Текстово поле 10"/>
          <p:cNvSpPr txBox="1"/>
          <p:nvPr/>
        </p:nvSpPr>
        <p:spPr>
          <a:xfrm>
            <a:off x="1115734" y="2630988"/>
            <a:ext cx="3734027" cy="61805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599" dirty="0">
                <a:solidFill>
                  <a:srgbClr val="FF0000"/>
                </a:solidFill>
              </a:rPr>
              <a:t>font-style</a:t>
            </a:r>
            <a:r>
              <a:rPr lang="en-GB" sz="2599" dirty="0">
                <a:solidFill>
                  <a:srgbClr val="000000"/>
                </a:solidFill>
              </a:rPr>
              <a:t>: </a:t>
            </a:r>
            <a:r>
              <a:rPr lang="en-GB" sz="2599" dirty="0">
                <a:solidFill>
                  <a:srgbClr val="0451A5"/>
                </a:solidFill>
              </a:rPr>
              <a:t>normal</a:t>
            </a:r>
            <a:r>
              <a:rPr lang="en-GB" sz="2599"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6" name="Текстово поле 10"/>
          <p:cNvSpPr txBox="1"/>
          <p:nvPr/>
        </p:nvSpPr>
        <p:spPr>
          <a:xfrm>
            <a:off x="1115735" y="4216690"/>
            <a:ext cx="3723739" cy="61805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599" dirty="0">
                <a:solidFill>
                  <a:srgbClr val="FF0000"/>
                </a:solidFill>
              </a:rPr>
              <a:t>font-style</a:t>
            </a:r>
            <a:r>
              <a:rPr lang="en-GB" sz="2399" dirty="0">
                <a:solidFill>
                  <a:srgbClr val="000000"/>
                </a:solidFill>
              </a:rPr>
              <a:t>: </a:t>
            </a:r>
            <a:r>
              <a:rPr lang="en-GB" sz="2399" dirty="0">
                <a:solidFill>
                  <a:srgbClr val="0451A5"/>
                </a:solidFill>
              </a:rPr>
              <a:t>italic</a:t>
            </a:r>
            <a:r>
              <a:rPr lang="en-GB" sz="2399"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1115733" y="5780169"/>
            <a:ext cx="3855560" cy="61805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599" dirty="0">
                <a:solidFill>
                  <a:srgbClr val="FF0000"/>
                </a:solidFill>
              </a:rPr>
              <a:t>font-style</a:t>
            </a:r>
            <a:r>
              <a:rPr lang="en-GB" sz="2399" dirty="0">
                <a:solidFill>
                  <a:srgbClr val="000000"/>
                </a:solidFill>
              </a:rPr>
              <a:t>: </a:t>
            </a:r>
            <a:r>
              <a:rPr lang="en-GB" sz="2399" dirty="0">
                <a:solidFill>
                  <a:srgbClr val="0451A5"/>
                </a:solidFill>
              </a:rPr>
              <a:t>oblique</a:t>
            </a:r>
            <a:r>
              <a:rPr lang="en-GB" sz="2399" dirty="0">
                <a:solidFill>
                  <a:srgbClr val="000000"/>
                </a:solidFill>
              </a:rPr>
              <a:t>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4" b="64189"/>
          <a:stretch/>
        </p:blipFill>
        <p:spPr>
          <a:xfrm>
            <a:off x="5464206" y="2630989"/>
            <a:ext cx="3645581" cy="6180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BDF5FE-CD7C-45D5-9BFE-CA2405CB65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3" t="33650" r="1503" b="37652"/>
          <a:stretch/>
        </p:blipFill>
        <p:spPr>
          <a:xfrm>
            <a:off x="5464207" y="4216692"/>
            <a:ext cx="3645591" cy="6180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5D6BF1-0AAA-4D2E-B656-6A61864F01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02" b="11401"/>
          <a:stretch/>
        </p:blipFill>
        <p:spPr>
          <a:xfrm>
            <a:off x="5464207" y="5780170"/>
            <a:ext cx="3645583" cy="6180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C8F9A4D5-20B3-41B2-8C75-F3FFCACD90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479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Align: Left / Right / Center / Justify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2" y="1196707"/>
            <a:ext cx="3069689" cy="552732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399" b="1" dirty="0">
                <a:solidFill>
                  <a:schemeClr val="bg1"/>
                </a:solidFill>
                <a:latin typeface="Consolas" panose="020B0609020204030204" pitchFamily="49" charset="0"/>
              </a:rPr>
              <a:t>text-align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199" dirty="0"/>
              <a:t>Defines the </a:t>
            </a:r>
            <a:r>
              <a:rPr lang="en-US" sz="3199" b="1" dirty="0">
                <a:solidFill>
                  <a:schemeClr val="bg1"/>
                </a:solidFill>
              </a:rPr>
              <a:t>horizontal</a:t>
            </a:r>
            <a:r>
              <a:rPr lang="en-US" sz="3199" b="1" dirty="0"/>
              <a:t> </a:t>
            </a:r>
            <a:r>
              <a:rPr lang="en-US" sz="3199" b="1" dirty="0">
                <a:solidFill>
                  <a:schemeClr val="bg1"/>
                </a:solidFill>
              </a:rPr>
              <a:t>alignment</a:t>
            </a:r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3576656" y="1396999"/>
            <a:ext cx="3668286" cy="61805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US" sz="2499" noProof="1">
                <a:solidFill>
                  <a:srgbClr val="FF0000"/>
                </a:solidFill>
              </a:rPr>
              <a:t>text-align</a:t>
            </a:r>
            <a:r>
              <a:rPr lang="en-US" sz="2499" noProof="1">
                <a:solidFill>
                  <a:srgbClr val="000000"/>
                </a:solidFill>
              </a:rPr>
              <a:t>: </a:t>
            </a:r>
            <a:r>
              <a:rPr lang="en-US" sz="2499" noProof="1">
                <a:solidFill>
                  <a:srgbClr val="0451A5"/>
                </a:solidFill>
              </a:rPr>
              <a:t>left</a:t>
            </a:r>
            <a:r>
              <a:rPr lang="en-US" sz="2499" noProof="1">
                <a:solidFill>
                  <a:srgbClr val="000000"/>
                </a:solidFill>
              </a:rPr>
              <a:t>;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76656" y="2169329"/>
            <a:ext cx="3668286" cy="167870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60567" y="2189076"/>
            <a:ext cx="3672864" cy="164684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76656" y="4895363"/>
            <a:ext cx="3668286" cy="167870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60567" y="4888086"/>
            <a:ext cx="3721620" cy="1690094"/>
          </a:xfrm>
          <a:prstGeom prst="rect">
            <a:avLst/>
          </a:prstGeom>
        </p:spPr>
      </p:pic>
      <p:sp>
        <p:nvSpPr>
          <p:cNvPr id="12" name="Текстово поле 10">
            <a:extLst>
              <a:ext uri="{FF2B5EF4-FFF2-40B4-BE49-F238E27FC236}">
                <a16:creationId xmlns:a16="http://schemas.microsoft.com/office/drawing/2014/main" id="{1B70E7FF-A6B3-472B-ADBD-7E8DC4FC43B5}"/>
              </a:ext>
            </a:extLst>
          </p:cNvPr>
          <p:cNvSpPr txBox="1"/>
          <p:nvPr/>
        </p:nvSpPr>
        <p:spPr>
          <a:xfrm>
            <a:off x="7760567" y="1396528"/>
            <a:ext cx="3668286" cy="61805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US" sz="2499" noProof="1">
                <a:solidFill>
                  <a:srgbClr val="FF0000"/>
                </a:solidFill>
              </a:rPr>
              <a:t>text-align</a:t>
            </a:r>
            <a:r>
              <a:rPr lang="en-US" sz="2499" noProof="1">
                <a:solidFill>
                  <a:srgbClr val="000000"/>
                </a:solidFill>
              </a:rPr>
              <a:t>: </a:t>
            </a:r>
            <a:r>
              <a:rPr lang="en-US" sz="2499" noProof="1">
                <a:solidFill>
                  <a:srgbClr val="0451A5"/>
                </a:solidFill>
              </a:rPr>
              <a:t>right</a:t>
            </a:r>
            <a:r>
              <a:rPr lang="en-US" sz="2499" noProof="1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13" name="Текстово поле 10">
            <a:extLst>
              <a:ext uri="{FF2B5EF4-FFF2-40B4-BE49-F238E27FC236}">
                <a16:creationId xmlns:a16="http://schemas.microsoft.com/office/drawing/2014/main" id="{52F13883-0007-4F55-8AC3-C74BE1B3963B}"/>
              </a:ext>
            </a:extLst>
          </p:cNvPr>
          <p:cNvSpPr txBox="1"/>
          <p:nvPr/>
        </p:nvSpPr>
        <p:spPr>
          <a:xfrm>
            <a:off x="3576656" y="4103825"/>
            <a:ext cx="3668286" cy="602673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US" sz="2499" noProof="1">
                <a:solidFill>
                  <a:srgbClr val="FF0000"/>
                </a:solidFill>
              </a:rPr>
              <a:t>text-align</a:t>
            </a:r>
            <a:r>
              <a:rPr lang="en-US" sz="2499" noProof="1">
                <a:solidFill>
                  <a:srgbClr val="000000"/>
                </a:solidFill>
              </a:rPr>
              <a:t>: </a:t>
            </a:r>
            <a:r>
              <a:rPr lang="en-US" sz="2499" noProof="1">
                <a:solidFill>
                  <a:srgbClr val="0451A5"/>
                </a:solidFill>
              </a:rPr>
              <a:t>center</a:t>
            </a:r>
            <a:r>
              <a:rPr lang="en-US" sz="2499" noProof="1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14" name="Текстово поле 10">
            <a:extLst>
              <a:ext uri="{FF2B5EF4-FFF2-40B4-BE49-F238E27FC236}">
                <a16:creationId xmlns:a16="http://schemas.microsoft.com/office/drawing/2014/main" id="{12B5F258-9B55-40BB-9FF7-F31E20C4F214}"/>
              </a:ext>
            </a:extLst>
          </p:cNvPr>
          <p:cNvSpPr txBox="1"/>
          <p:nvPr/>
        </p:nvSpPr>
        <p:spPr>
          <a:xfrm>
            <a:off x="7760567" y="4105219"/>
            <a:ext cx="3721620" cy="602673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US" sz="2449" noProof="1">
                <a:solidFill>
                  <a:srgbClr val="FF0000"/>
                </a:solidFill>
              </a:rPr>
              <a:t>text-align</a:t>
            </a:r>
            <a:r>
              <a:rPr lang="en-US" sz="2449" noProof="1">
                <a:solidFill>
                  <a:srgbClr val="000000"/>
                </a:solidFill>
              </a:rPr>
              <a:t>:</a:t>
            </a:r>
            <a:r>
              <a:rPr lang="en-US" sz="2449" noProof="1">
                <a:solidFill>
                  <a:srgbClr val="000000"/>
                </a:solidFill>
                <a:latin typeface="+mn-lt"/>
              </a:rPr>
              <a:t> </a:t>
            </a:r>
            <a:r>
              <a:rPr lang="en-US" sz="2449" noProof="1">
                <a:solidFill>
                  <a:srgbClr val="0451A5"/>
                </a:solidFill>
              </a:rPr>
              <a:t>justify</a:t>
            </a:r>
            <a:r>
              <a:rPr lang="en-US" sz="2449" noProof="1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C36B251B-FF7E-4CC3-BB30-A624585D26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425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 animBg="1"/>
      <p:bldP spid="14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11662560" cy="552732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line-height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–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defines the </a:t>
            </a:r>
            <a:r>
              <a:rPr lang="en-US" b="1" dirty="0">
                <a:solidFill>
                  <a:schemeClr val="bg1"/>
                </a:solidFill>
              </a:rPr>
              <a:t>height</a:t>
            </a:r>
            <a:r>
              <a:rPr lang="en-US" dirty="0"/>
              <a:t> of a single line of text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Measures: </a:t>
            </a:r>
            <a:r>
              <a:rPr lang="en-US" b="1" dirty="0">
                <a:solidFill>
                  <a:schemeClr val="bg1"/>
                </a:solidFill>
              </a:rPr>
              <a:t>unitless</a:t>
            </a:r>
            <a:r>
              <a:rPr lang="en-US" dirty="0"/>
              <a:t> / </a:t>
            </a:r>
            <a:r>
              <a:rPr lang="en-US" b="1" noProof="1">
                <a:solidFill>
                  <a:schemeClr val="bg1"/>
                </a:solidFill>
              </a:rPr>
              <a:t>pt</a:t>
            </a:r>
            <a:r>
              <a:rPr lang="en-US" dirty="0"/>
              <a:t> / </a:t>
            </a:r>
            <a:r>
              <a:rPr lang="en-US" b="1" dirty="0">
                <a:solidFill>
                  <a:schemeClr val="bg1"/>
                </a:solidFill>
              </a:rPr>
              <a:t>px</a:t>
            </a:r>
            <a:r>
              <a:rPr lang="en-US" dirty="0"/>
              <a:t> / </a:t>
            </a:r>
            <a:r>
              <a:rPr lang="en-US" b="1" noProof="1">
                <a:solidFill>
                  <a:schemeClr val="bg1"/>
                </a:solidFill>
              </a:rPr>
              <a:t>em</a:t>
            </a:r>
            <a:r>
              <a:rPr lang="en-US" dirty="0"/>
              <a:t> / </a:t>
            </a:r>
            <a:r>
              <a:rPr lang="en-US" b="1" dirty="0">
                <a:solidFill>
                  <a:schemeClr val="bg1"/>
                </a:solidFill>
              </a:rPr>
              <a:t>rem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DF623C-B785-4316-A475-793A6EF29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176" y="2611005"/>
            <a:ext cx="4780305" cy="2361585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Height</a:t>
            </a:r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926447" y="2611004"/>
            <a:ext cx="5574449" cy="3018090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US" sz="2599" dirty="0">
                <a:solidFill>
                  <a:srgbClr val="C00000"/>
                </a:solidFill>
              </a:rPr>
              <a:t>&lt;article&gt;</a:t>
            </a:r>
          </a:p>
          <a:p>
            <a:r>
              <a:rPr lang="en-US" sz="2599" dirty="0">
                <a:solidFill>
                  <a:srgbClr val="C00000"/>
                </a:solidFill>
              </a:rPr>
              <a:t>  &lt;h1&gt;</a:t>
            </a:r>
            <a:r>
              <a:rPr lang="en-US" sz="2599" dirty="0">
                <a:solidFill>
                  <a:schemeClr val="accent6">
                    <a:lumMod val="10000"/>
                  </a:schemeClr>
                </a:solidFill>
              </a:rPr>
              <a:t>Lorem ipsum</a:t>
            </a:r>
            <a:r>
              <a:rPr lang="en-US" sz="2599" dirty="0">
                <a:solidFill>
                  <a:srgbClr val="C00000"/>
                </a:solidFill>
              </a:rPr>
              <a:t>&lt;/h1&gt;</a:t>
            </a:r>
          </a:p>
          <a:p>
            <a:r>
              <a:rPr lang="en-US" sz="2599" dirty="0">
                <a:solidFill>
                  <a:srgbClr val="FF0000"/>
                </a:solidFill>
              </a:rPr>
              <a:t>    </a:t>
            </a:r>
            <a:r>
              <a:rPr lang="en-US" sz="2599" dirty="0">
                <a:solidFill>
                  <a:srgbClr val="C00000"/>
                </a:solidFill>
              </a:rPr>
              <a:t>&lt;p&gt;</a:t>
            </a:r>
            <a:r>
              <a:rPr lang="en-US" sz="2599" dirty="0">
                <a:solidFill>
                  <a:schemeClr val="accent6">
                    <a:lumMod val="10000"/>
                  </a:schemeClr>
                </a:solidFill>
              </a:rPr>
              <a:t> Lorem ipsum is meaningless text used to demonstrate the graphic elements of a document.</a:t>
            </a:r>
            <a:r>
              <a:rPr lang="en-US" sz="2599" dirty="0">
                <a:solidFill>
                  <a:srgbClr val="C00000"/>
                </a:solidFill>
              </a:rPr>
              <a:t>&lt;/p&gt;</a:t>
            </a:r>
          </a:p>
          <a:p>
            <a:r>
              <a:rPr lang="en-US" sz="2599" dirty="0">
                <a:solidFill>
                  <a:srgbClr val="C00000"/>
                </a:solidFill>
              </a:rPr>
              <a:t>&lt;/article&gt;</a:t>
            </a:r>
            <a:endParaRPr lang="en-GB" sz="2599" dirty="0">
              <a:solidFill>
                <a:srgbClr val="C00000"/>
              </a:solidFill>
            </a:endParaRPr>
          </a:p>
        </p:txBody>
      </p:sp>
      <p:sp>
        <p:nvSpPr>
          <p:cNvPr id="13" name="Текстово поле 10"/>
          <p:cNvSpPr txBox="1"/>
          <p:nvPr/>
        </p:nvSpPr>
        <p:spPr>
          <a:xfrm>
            <a:off x="924098" y="5870146"/>
            <a:ext cx="5576797" cy="61805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599" dirty="0">
                <a:solidFill>
                  <a:srgbClr val="C00000"/>
                </a:solidFill>
              </a:rPr>
              <a:t>p { </a:t>
            </a:r>
            <a:r>
              <a:rPr lang="en-GB" sz="2599" dirty="0">
                <a:solidFill>
                  <a:srgbClr val="FF0000"/>
                </a:solidFill>
              </a:rPr>
              <a:t>line-height</a:t>
            </a:r>
            <a:r>
              <a:rPr lang="en-GB" sz="2599" dirty="0">
                <a:solidFill>
                  <a:schemeClr val="accent6">
                    <a:lumMod val="10000"/>
                  </a:schemeClr>
                </a:solidFill>
              </a:rPr>
              <a:t>:</a:t>
            </a:r>
            <a:r>
              <a:rPr lang="en-GB" sz="2599" dirty="0">
                <a:solidFill>
                  <a:srgbClr val="FF0000"/>
                </a:solidFill>
              </a:rPr>
              <a:t> </a:t>
            </a:r>
            <a:r>
              <a:rPr lang="en-GB" sz="2599" dirty="0">
                <a:solidFill>
                  <a:schemeClr val="accent2">
                    <a:lumMod val="75000"/>
                  </a:schemeClr>
                </a:solidFill>
              </a:rPr>
              <a:t>2.1</a:t>
            </a:r>
            <a:r>
              <a:rPr lang="en-GB" sz="2599" dirty="0">
                <a:solidFill>
                  <a:schemeClr val="accent6">
                    <a:lumMod val="10000"/>
                  </a:schemeClr>
                </a:solidFill>
              </a:rPr>
              <a:t>; </a:t>
            </a:r>
            <a:r>
              <a:rPr lang="en-GB" sz="2599" dirty="0">
                <a:solidFill>
                  <a:srgbClr val="C00000"/>
                </a:solidFill>
              </a:rPr>
              <a:t>}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87D5209-7B75-457E-AAD6-E031F376B884}"/>
              </a:ext>
            </a:extLst>
          </p:cNvPr>
          <p:cNvGrpSpPr/>
          <p:nvPr/>
        </p:nvGrpSpPr>
        <p:grpSpPr>
          <a:xfrm>
            <a:off x="6880174" y="2611005"/>
            <a:ext cx="4780304" cy="3313620"/>
            <a:chOff x="6880378" y="2610791"/>
            <a:chExt cx="4781549" cy="331448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63202D7-4A8A-4879-A4BD-3F9CF1619A1D}"/>
                </a:ext>
              </a:extLst>
            </p:cNvPr>
            <p:cNvGrpSpPr/>
            <p:nvPr/>
          </p:nvGrpSpPr>
          <p:grpSpPr>
            <a:xfrm>
              <a:off x="6880378" y="2610791"/>
              <a:ext cx="4781549" cy="3314483"/>
              <a:chOff x="6900000" y="2617091"/>
              <a:chExt cx="4416000" cy="3061091"/>
            </a:xfrm>
          </p:grpSpPr>
          <p:cxnSp>
            <p:nvCxnSpPr>
              <p:cNvPr id="18" name="Straight Arrow Connector 17"/>
              <p:cNvCxnSpPr/>
              <p:nvPr/>
            </p:nvCxnSpPr>
            <p:spPr>
              <a:xfrm>
                <a:off x="7311000" y="4149000"/>
                <a:ext cx="0" cy="6300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00000" y="2617091"/>
                <a:ext cx="4416000" cy="3061091"/>
              </a:xfrm>
              <a:prstGeom prst="rect">
                <a:avLst/>
              </a:prstGeom>
              <a:ln>
                <a:solidFill>
                  <a:schemeClr val="bg2">
                    <a:lumMod val="85000"/>
                  </a:schemeClr>
                </a:solidFill>
              </a:ln>
            </p:spPr>
          </p:pic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A615BC0-E8E6-4011-8F05-837CE00BBDA3}"/>
                </a:ext>
              </a:extLst>
            </p:cNvPr>
            <p:cNvCxnSpPr>
              <a:cxnSpLocks/>
            </p:cNvCxnSpPr>
            <p:nvPr/>
          </p:nvCxnSpPr>
          <p:spPr>
            <a:xfrm>
              <a:off x="11540013" y="4349030"/>
              <a:ext cx="0" cy="730007"/>
            </a:xfrm>
            <a:prstGeom prst="straightConnector1">
              <a:avLst/>
            </a:prstGeom>
            <a:ln w="76200">
              <a:solidFill>
                <a:schemeClr val="tx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CC4D20E-64AC-48E3-90E0-F4FD456610F5}"/>
                </a:ext>
              </a:extLst>
            </p:cNvPr>
            <p:cNvCxnSpPr>
              <a:cxnSpLocks/>
            </p:cNvCxnSpPr>
            <p:nvPr/>
          </p:nvCxnSpPr>
          <p:spPr>
            <a:xfrm>
              <a:off x="6880378" y="4349030"/>
              <a:ext cx="4781549" cy="0"/>
            </a:xfrm>
            <a:prstGeom prst="line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82DBF47-3715-4D58-BD50-105E90C3DA1D}"/>
                </a:ext>
              </a:extLst>
            </p:cNvPr>
            <p:cNvCxnSpPr>
              <a:cxnSpLocks/>
            </p:cNvCxnSpPr>
            <p:nvPr/>
          </p:nvCxnSpPr>
          <p:spPr>
            <a:xfrm>
              <a:off x="6880378" y="5075227"/>
              <a:ext cx="4781549" cy="0"/>
            </a:xfrm>
            <a:prstGeom prst="line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">
            <a:extLst>
              <a:ext uri="{FF2B5EF4-FFF2-40B4-BE49-F238E27FC236}">
                <a16:creationId xmlns:a16="http://schemas.microsoft.com/office/drawing/2014/main" id="{1E669E5A-3264-49A2-A3F6-7B84EA5B84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8840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 Spacing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323246"/>
            <a:ext cx="11665598" cy="5528766"/>
          </a:xfrm>
        </p:spPr>
        <p:txBody>
          <a:bodyPr>
            <a:normAutofit/>
          </a:bodyPr>
          <a:lstStyle/>
          <a:p>
            <a:pPr>
              <a:lnSpc>
                <a:spcPts val="34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letter-spacing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-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defines the spacing between the  characters of a block of text</a:t>
            </a:r>
            <a:endParaRPr lang="bg-BG" dirty="0"/>
          </a:p>
          <a:p>
            <a:pPr lvl="1">
              <a:lnSpc>
                <a:spcPts val="34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normal</a:t>
            </a:r>
            <a:r>
              <a:rPr lang="en-US" dirty="0"/>
              <a:t> - the spacing between the characters is normal</a:t>
            </a:r>
          </a:p>
          <a:p>
            <a:pPr lvl="1">
              <a:lnSpc>
                <a:spcPts val="34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endParaRPr lang="en-US" dirty="0"/>
          </a:p>
          <a:p>
            <a:pPr marL="442912" lvl="1" indent="0">
              <a:lnSpc>
                <a:spcPts val="34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None/>
            </a:pPr>
            <a:endParaRPr lang="en-US" dirty="0"/>
          </a:p>
          <a:p>
            <a:pPr lvl="1">
              <a:lnSpc>
                <a:spcPts val="34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en-US" dirty="0"/>
              <a:t>Using </a:t>
            </a:r>
            <a:r>
              <a:rPr lang="en-US" b="1" dirty="0">
                <a:solidFill>
                  <a:schemeClr val="bg1"/>
                </a:solidFill>
              </a:rPr>
              <a:t>pixels</a:t>
            </a:r>
          </a:p>
          <a:p>
            <a:pPr>
              <a:lnSpc>
                <a:spcPts val="34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endParaRPr lang="en-US" dirty="0"/>
          </a:p>
          <a:p>
            <a:pPr>
              <a:lnSpc>
                <a:spcPts val="34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endParaRPr lang="bg-BG" dirty="0"/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1150445" y="2931379"/>
            <a:ext cx="5040000" cy="64899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800" dirty="0">
                <a:solidFill>
                  <a:srgbClr val="FF0000"/>
                </a:solidFill>
              </a:rPr>
              <a:t>letter-spacing</a:t>
            </a:r>
            <a:r>
              <a:rPr lang="en-GB" sz="2800" dirty="0">
                <a:solidFill>
                  <a:srgbClr val="000000"/>
                </a:solidFill>
              </a:rPr>
              <a:t>: </a:t>
            </a:r>
            <a:r>
              <a:rPr lang="en-GB" sz="2800" dirty="0">
                <a:solidFill>
                  <a:srgbClr val="0451A5"/>
                </a:solidFill>
              </a:rPr>
              <a:t>normal</a:t>
            </a:r>
            <a:r>
              <a:rPr lang="en-GB" sz="2800"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8" name="Текстово поле 10"/>
          <p:cNvSpPr txBox="1"/>
          <p:nvPr/>
        </p:nvSpPr>
        <p:spPr>
          <a:xfrm>
            <a:off x="1150445" y="4517298"/>
            <a:ext cx="5044445" cy="64899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800" dirty="0">
                <a:solidFill>
                  <a:srgbClr val="FF0000"/>
                </a:solidFill>
              </a:rPr>
              <a:t>letter-spacing</a:t>
            </a:r>
            <a:r>
              <a:rPr lang="en-GB" sz="2800" dirty="0">
                <a:solidFill>
                  <a:srgbClr val="000000"/>
                </a:solidFill>
              </a:rPr>
              <a:t>: </a:t>
            </a:r>
            <a:r>
              <a:rPr lang="en-GB" sz="2800" dirty="0">
                <a:solidFill>
                  <a:srgbClr val="0451A5"/>
                </a:solidFill>
              </a:rPr>
              <a:t>2px</a:t>
            </a:r>
            <a:r>
              <a:rPr lang="en-GB" sz="2800" dirty="0">
                <a:solidFill>
                  <a:srgbClr val="000000"/>
                </a:solidFill>
              </a:rPr>
              <a:t>;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624" y="2835468"/>
            <a:ext cx="3009078" cy="945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514" y="4440051"/>
            <a:ext cx="3009079" cy="8479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A202035B-A874-4E15-98C9-2D7BD310B1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4739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Decoration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665598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text-decoration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-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defines how the text content of the element is decorated: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overline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underline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line-through</a:t>
            </a:r>
          </a:p>
          <a:p>
            <a:pPr lvl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none</a:t>
            </a:r>
            <a:r>
              <a:rPr lang="en-US" dirty="0"/>
              <a:t> - removes any text decoration</a:t>
            </a:r>
          </a:p>
          <a:p>
            <a:pPr marL="442912" lvl="1" indent="0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  <a:buNone/>
            </a:pPr>
            <a:endParaRPr lang="en-US" sz="32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lvl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line-through</a:t>
            </a:r>
            <a:r>
              <a:rPr lang="en-US" dirty="0"/>
              <a:t> - draws a line across the text </a:t>
            </a:r>
          </a:p>
          <a:p>
            <a:pPr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en-US" dirty="0"/>
          </a:p>
          <a:p>
            <a:pPr>
              <a:lnSpc>
                <a:spcPts val="34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bg-BG" dirty="0"/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1051555" y="3636009"/>
            <a:ext cx="6219727" cy="64899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800" dirty="0">
                <a:solidFill>
                  <a:srgbClr val="FF0000"/>
                </a:solidFill>
              </a:rPr>
              <a:t>text-decoration</a:t>
            </a:r>
            <a:r>
              <a:rPr lang="en-GB" sz="2800" dirty="0">
                <a:solidFill>
                  <a:srgbClr val="000000"/>
                </a:solidFill>
              </a:rPr>
              <a:t>: </a:t>
            </a:r>
            <a:r>
              <a:rPr lang="en-GB" sz="2800" dirty="0">
                <a:solidFill>
                  <a:srgbClr val="0451A5"/>
                </a:solidFill>
              </a:rPr>
              <a:t>none</a:t>
            </a:r>
            <a:r>
              <a:rPr lang="en-GB" sz="2800"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8" name="Текстово поле 10"/>
          <p:cNvSpPr txBox="1"/>
          <p:nvPr/>
        </p:nvSpPr>
        <p:spPr>
          <a:xfrm>
            <a:off x="1051555" y="5075003"/>
            <a:ext cx="6225687" cy="64899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800" dirty="0">
                <a:solidFill>
                  <a:srgbClr val="FF0000"/>
                </a:solidFill>
              </a:rPr>
              <a:t>text-decoration</a:t>
            </a:r>
            <a:r>
              <a:rPr lang="en-GB" sz="2800" dirty="0">
                <a:solidFill>
                  <a:srgbClr val="000000"/>
                </a:solidFill>
              </a:rPr>
              <a:t>: </a:t>
            </a:r>
            <a:r>
              <a:rPr lang="en-GB" sz="2800" dirty="0">
                <a:solidFill>
                  <a:srgbClr val="0451A5"/>
                </a:solidFill>
              </a:rPr>
              <a:t>line-through</a:t>
            </a:r>
            <a:r>
              <a:rPr lang="en-GB" sz="2800" dirty="0">
                <a:solidFill>
                  <a:srgbClr val="000000"/>
                </a:solidFill>
              </a:rPr>
              <a:t>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CE65D7-CB0A-446B-ADBA-E18EE876B79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06000" y="5075003"/>
            <a:ext cx="1228725" cy="6572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C1721781-D500-41E8-861E-843CCC222B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21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Indent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90598" cy="50228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text-indent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-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defines the indentation of the element's first line of text 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The text is not indented</a:t>
            </a:r>
          </a:p>
          <a:p>
            <a:pPr marL="442912" lvl="1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The text is indented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dirty="0"/>
          </a:p>
          <a:p>
            <a:pPr>
              <a:lnSpc>
                <a:spcPts val="3400"/>
              </a:lnSpc>
              <a:buClr>
                <a:schemeClr val="tx1"/>
              </a:buClr>
            </a:pPr>
            <a:endParaRPr lang="en-US" b="1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bg-BG" dirty="0"/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1101000" y="2960003"/>
            <a:ext cx="4413482" cy="64899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800" dirty="0">
                <a:solidFill>
                  <a:srgbClr val="FF0000"/>
                </a:solidFill>
              </a:rPr>
              <a:t>text-indent</a:t>
            </a:r>
            <a:r>
              <a:rPr lang="en-GB" sz="2800" dirty="0">
                <a:solidFill>
                  <a:srgbClr val="000000"/>
                </a:solidFill>
              </a:rPr>
              <a:t>: </a:t>
            </a:r>
            <a:r>
              <a:rPr lang="en-GB" sz="2800" dirty="0">
                <a:solidFill>
                  <a:srgbClr val="098658"/>
                </a:solidFill>
              </a:rPr>
              <a:t>0</a:t>
            </a:r>
            <a:r>
              <a:rPr lang="en-GB" sz="2800"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8" name="Текстово поле 10"/>
          <p:cNvSpPr txBox="1"/>
          <p:nvPr/>
        </p:nvSpPr>
        <p:spPr>
          <a:xfrm>
            <a:off x="1101000" y="4284000"/>
            <a:ext cx="4413482" cy="64899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800" dirty="0">
                <a:solidFill>
                  <a:srgbClr val="FF0000"/>
                </a:solidFill>
              </a:rPr>
              <a:t>text-indent</a:t>
            </a:r>
            <a:r>
              <a:rPr lang="en-GB" sz="2800" dirty="0">
                <a:solidFill>
                  <a:srgbClr val="000000"/>
                </a:solidFill>
              </a:rPr>
              <a:t>: </a:t>
            </a:r>
            <a:r>
              <a:rPr lang="en-GB" sz="2800" dirty="0">
                <a:solidFill>
                  <a:srgbClr val="098658"/>
                </a:solidFill>
              </a:rPr>
              <a:t>40px</a:t>
            </a:r>
            <a:r>
              <a:rPr lang="en-GB" sz="2800" dirty="0">
                <a:solidFill>
                  <a:srgbClr val="000000"/>
                </a:solidFill>
              </a:rPr>
              <a:t>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000" y="2083703"/>
            <a:ext cx="4080920" cy="1752600"/>
          </a:xfrm>
          <a:prstGeom prst="rect">
            <a:avLst/>
          </a:prstGeom>
          <a:ln w="12700" cap="rnd">
            <a:solidFill>
              <a:schemeClr val="tx1"/>
            </a:solidFill>
          </a:ln>
          <a:effectLst/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0" h="0"/>
            <a:contourClr>
              <a:srgbClr val="C0C0C0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000" y="4280439"/>
            <a:ext cx="4101648" cy="1762125"/>
          </a:xfrm>
          <a:prstGeom prst="rect">
            <a:avLst/>
          </a:prstGeom>
          <a:ln w="12700" cap="rnd">
            <a:solidFill>
              <a:schemeClr val="tx1"/>
            </a:solidFill>
          </a:ln>
          <a:effectLst/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0" h="0"/>
            <a:contourClr>
              <a:srgbClr val="C0C0C0"/>
            </a:contourClr>
          </a:sp3d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5B551CF0-1EFF-4909-990F-963E9274C8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0235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Overflow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665598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text-overflow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-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defines how the hidden text content behaves if it's overflowing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ellipsis</a:t>
            </a:r>
            <a:r>
              <a:rPr lang="en-US" dirty="0"/>
              <a:t> - the overflowing content is replaced by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. . .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en-US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dirty="0"/>
          </a:p>
          <a:p>
            <a:pPr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bg-BG" dirty="0"/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1146000" y="3104501"/>
            <a:ext cx="5288521" cy="64899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800" dirty="0">
                <a:solidFill>
                  <a:srgbClr val="FF0000"/>
                </a:solidFill>
              </a:rPr>
              <a:t>text-overflow</a:t>
            </a:r>
            <a:r>
              <a:rPr lang="en-GB" sz="2800" dirty="0">
                <a:solidFill>
                  <a:srgbClr val="000000"/>
                </a:solidFill>
              </a:rPr>
              <a:t>: </a:t>
            </a:r>
            <a:r>
              <a:rPr lang="en-GB" sz="2800" dirty="0">
                <a:solidFill>
                  <a:srgbClr val="0451A5"/>
                </a:solidFill>
              </a:rPr>
              <a:t>clip</a:t>
            </a:r>
            <a:r>
              <a:rPr lang="en-GB" sz="2800" dirty="0">
                <a:solidFill>
                  <a:srgbClr val="000000"/>
                </a:solidFill>
              </a:rPr>
              <a:t>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6"/>
          <a:stretch/>
        </p:blipFill>
        <p:spPr>
          <a:xfrm>
            <a:off x="1146000" y="4107368"/>
            <a:ext cx="2880000" cy="2242457"/>
          </a:xfrm>
          <a:prstGeom prst="rect">
            <a:avLst/>
          </a:prstGeom>
          <a:ln w="12700" cap="rnd">
            <a:solidFill>
              <a:schemeClr val="tx1"/>
            </a:solidFill>
          </a:ln>
          <a:effectLst/>
          <a:scene3d>
            <a:camera prst="orthographicFront"/>
            <a:lightRig rig="twoPt" dir="t">
              <a:rot lat="0" lon="0" rev="7800000"/>
            </a:lightRig>
          </a:scene3d>
          <a:sp3d>
            <a:bevelT w="0" h="0"/>
            <a:contourClr>
              <a:srgbClr val="C0C0C0"/>
            </a:contourClr>
          </a:sp3d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0E901A4C-12DD-4536-A56E-1331778188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7009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Transform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665598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text-transform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-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specifies how to capitalize text</a:t>
            </a:r>
          </a:p>
          <a:p>
            <a:pPr lvl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capitalize</a:t>
            </a:r>
            <a:r>
              <a:rPr lang="en-US" dirty="0"/>
              <a:t> - turns the </a:t>
            </a:r>
            <a:r>
              <a:rPr lang="en-US" b="1" dirty="0">
                <a:solidFill>
                  <a:schemeClr val="bg1"/>
                </a:solidFill>
              </a:rPr>
              <a:t>first letter </a:t>
            </a:r>
            <a:r>
              <a:rPr lang="en-US" dirty="0"/>
              <a:t>of each word into a capital letter</a:t>
            </a:r>
            <a:endParaRPr lang="en-US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uppercase</a:t>
            </a:r>
            <a:r>
              <a:rPr lang="en-US" dirty="0"/>
              <a:t> - turns all characters to uppercase</a:t>
            </a:r>
          </a:p>
          <a:p>
            <a:pPr lvl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lowercase</a:t>
            </a:r>
            <a:r>
              <a:rPr lang="en-US" dirty="0"/>
              <a:t> - turns all characters to lowercase</a:t>
            </a:r>
          </a:p>
          <a:p>
            <a:pPr lvl="1">
              <a:lnSpc>
                <a:spcPts val="34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bg-BG" dirty="0"/>
          </a:p>
        </p:txBody>
      </p:sp>
      <p:sp>
        <p:nvSpPr>
          <p:cNvPr id="8" name="Текстово поле 10"/>
          <p:cNvSpPr txBox="1"/>
          <p:nvPr/>
        </p:nvSpPr>
        <p:spPr>
          <a:xfrm>
            <a:off x="1094226" y="3148951"/>
            <a:ext cx="6055924" cy="64899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800" dirty="0">
                <a:solidFill>
                  <a:srgbClr val="FF0000"/>
                </a:solidFill>
              </a:rPr>
              <a:t>text-transform</a:t>
            </a:r>
            <a:r>
              <a:rPr lang="en-GB" sz="2800" dirty="0">
                <a:solidFill>
                  <a:srgbClr val="000000"/>
                </a:solidFill>
              </a:rPr>
              <a:t>: </a:t>
            </a:r>
            <a:r>
              <a:rPr lang="en-GB" sz="2800" dirty="0">
                <a:solidFill>
                  <a:srgbClr val="0451A5"/>
                </a:solidFill>
              </a:rPr>
              <a:t>capitalize</a:t>
            </a:r>
            <a:r>
              <a:rPr lang="en-GB" sz="2800" dirty="0">
                <a:solidFill>
                  <a:srgbClr val="000000"/>
                </a:solidFill>
              </a:rPr>
              <a:t>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49535A-361F-468C-A123-EFD8F4B5F30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71000" y="3018568"/>
            <a:ext cx="3121516" cy="9097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Текстово поле 10">
            <a:extLst>
              <a:ext uri="{FF2B5EF4-FFF2-40B4-BE49-F238E27FC236}">
                <a16:creationId xmlns:a16="http://schemas.microsoft.com/office/drawing/2014/main" id="{5624A430-4285-44AC-B476-9CA819F56A5E}"/>
              </a:ext>
            </a:extLst>
          </p:cNvPr>
          <p:cNvSpPr txBox="1"/>
          <p:nvPr/>
        </p:nvSpPr>
        <p:spPr>
          <a:xfrm>
            <a:off x="1094226" y="4601893"/>
            <a:ext cx="6055924" cy="64899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800" dirty="0">
                <a:solidFill>
                  <a:srgbClr val="FF0000"/>
                </a:solidFill>
              </a:rPr>
              <a:t>text-transform</a:t>
            </a:r>
            <a:r>
              <a:rPr lang="en-GB" sz="2800" dirty="0">
                <a:solidFill>
                  <a:srgbClr val="000000"/>
                </a:solidFill>
              </a:rPr>
              <a:t>: </a:t>
            </a:r>
            <a:r>
              <a:rPr lang="en-US" sz="2800" dirty="0">
                <a:solidFill>
                  <a:srgbClr val="0451A5"/>
                </a:solidFill>
              </a:rPr>
              <a:t>uppercase</a:t>
            </a:r>
            <a:r>
              <a:rPr lang="en-GB" sz="2800" dirty="0">
                <a:solidFill>
                  <a:srgbClr val="000000"/>
                </a:solidFill>
              </a:rPr>
              <a:t>;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6B4FCA-44D6-4180-8F71-22659021281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62584" y="4464000"/>
            <a:ext cx="2138348" cy="9187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Текстово поле 10">
            <a:extLst>
              <a:ext uri="{FF2B5EF4-FFF2-40B4-BE49-F238E27FC236}">
                <a16:creationId xmlns:a16="http://schemas.microsoft.com/office/drawing/2014/main" id="{A4B745AB-AD5F-4BF0-9D53-80411D3AAA63}"/>
              </a:ext>
            </a:extLst>
          </p:cNvPr>
          <p:cNvSpPr txBox="1"/>
          <p:nvPr/>
        </p:nvSpPr>
        <p:spPr>
          <a:xfrm>
            <a:off x="1094226" y="5951175"/>
            <a:ext cx="6055924" cy="64899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800" dirty="0">
                <a:solidFill>
                  <a:srgbClr val="FF0000"/>
                </a:solidFill>
              </a:rPr>
              <a:t>text-transform</a:t>
            </a:r>
            <a:r>
              <a:rPr lang="en-GB" sz="2800" dirty="0">
                <a:solidFill>
                  <a:srgbClr val="000000"/>
                </a:solidFill>
              </a:rPr>
              <a:t>: </a:t>
            </a:r>
            <a:r>
              <a:rPr lang="en-US" sz="2800" dirty="0">
                <a:solidFill>
                  <a:srgbClr val="0451A5"/>
                </a:solidFill>
              </a:rPr>
              <a:t>lowercase</a:t>
            </a:r>
            <a:r>
              <a:rPr lang="en-GB" sz="2800" dirty="0">
                <a:solidFill>
                  <a:srgbClr val="000000"/>
                </a:solidFill>
              </a:rPr>
              <a:t>;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698FD9-7137-4C4A-ACDA-4F6CCA7F42B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71000" y="5979475"/>
            <a:ext cx="3304687" cy="5923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Slide Number">
            <a:extLst>
              <a:ext uri="{FF2B5EF4-FFF2-40B4-BE49-F238E27FC236}">
                <a16:creationId xmlns:a16="http://schemas.microsoft.com/office/drawing/2014/main" id="{AC4BD9A9-60DE-4E01-9A61-9859DC628C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437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3" grpId="0" animBg="1"/>
    </p:bldLst>
  </p:timing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3872</TotalTime>
  <Words>6445</Words>
  <Application>Microsoft Office PowerPoint</Application>
  <PresentationFormat>Widescreen</PresentationFormat>
  <Paragraphs>1176</Paragraphs>
  <Slides>108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4" baseType="lpstr">
      <vt:lpstr>Arial</vt:lpstr>
      <vt:lpstr>Calibri</vt:lpstr>
      <vt:lpstr>Consolas</vt:lpstr>
      <vt:lpstr>Wingdings</vt:lpstr>
      <vt:lpstr>Wingdings 2</vt:lpstr>
      <vt:lpstr>SoftUni</vt:lpstr>
      <vt:lpstr>Introduction to HTML and CSS</vt:lpstr>
      <vt:lpstr>Table of Contents</vt:lpstr>
      <vt:lpstr>Have a Question?</vt:lpstr>
      <vt:lpstr>Introduction to HTML</vt:lpstr>
      <vt:lpstr>What is HTML?</vt:lpstr>
      <vt:lpstr>HTML Page – Example</vt:lpstr>
      <vt:lpstr>Problem: Welcome to HTML</vt:lpstr>
      <vt:lpstr>HTML – Developer Environments</vt:lpstr>
      <vt:lpstr>Developer Tools: [F12] in the Browser</vt:lpstr>
      <vt:lpstr>Zen Coding (Emmet) for Fast HTML Coding</vt:lpstr>
      <vt:lpstr>HTML Common Elements</vt:lpstr>
      <vt:lpstr>Headings and Paragraphs</vt:lpstr>
      <vt:lpstr>Hyperlinks</vt:lpstr>
      <vt:lpstr>Images</vt:lpstr>
      <vt:lpstr>Problem: Fruits</vt:lpstr>
      <vt:lpstr>Ordered Lists: &lt;Ol&gt; Tag</vt:lpstr>
      <vt:lpstr>Unordered Lists: &lt;Ul&gt; Tag</vt:lpstr>
      <vt:lpstr>Definition Lists: &lt;Dl&gt; Tag</vt:lpstr>
      <vt:lpstr>Problem: Wiki Page</vt:lpstr>
      <vt:lpstr>Hints: Wiki Page</vt:lpstr>
      <vt:lpstr>What is CSS?</vt:lpstr>
      <vt:lpstr>What is CSS?</vt:lpstr>
      <vt:lpstr>Combining HTML and CSS Files (External Style)</vt:lpstr>
      <vt:lpstr>CSS Selectors</vt:lpstr>
      <vt:lpstr>Combined CSS Selectors</vt:lpstr>
      <vt:lpstr>CSS Selectors: Live Demo</vt:lpstr>
      <vt:lpstr>Problem: to Do List</vt:lpstr>
      <vt:lpstr>Solution: to Do List (HTML)</vt:lpstr>
      <vt:lpstr>Solution: to Do List (CSS)</vt:lpstr>
      <vt:lpstr>Inline CSS Style</vt:lpstr>
      <vt:lpstr>Embedded CSS Styles in the HTML Page</vt:lpstr>
      <vt:lpstr>Inline and Block Elements</vt:lpstr>
      <vt:lpstr>Block Elements</vt:lpstr>
      <vt:lpstr>Inline Elements</vt:lpstr>
      <vt:lpstr>Inline-Block Elements</vt:lpstr>
      <vt:lpstr>More HTML Problems</vt:lpstr>
      <vt:lpstr>Problem: HTML Lists</vt:lpstr>
      <vt:lpstr>Solution: HTML Lists</vt:lpstr>
      <vt:lpstr>Solution: HTML Lists (2)</vt:lpstr>
      <vt:lpstr>Solution: HTML Lists (3)</vt:lpstr>
      <vt:lpstr>Semantic HTML</vt:lpstr>
      <vt:lpstr>What is Semantic HTML?</vt:lpstr>
      <vt:lpstr>The Importance of Semantic HTML</vt:lpstr>
      <vt:lpstr>HTML Semantic Tags</vt:lpstr>
      <vt:lpstr>&lt;Header&gt;&lt;/header&gt;</vt:lpstr>
      <vt:lpstr>&lt;Nav&gt;&lt;/nav&gt;</vt:lpstr>
      <vt:lpstr>&lt;Main&gt;&lt;/main&gt;</vt:lpstr>
      <vt:lpstr>&lt;Aside&gt;&lt;/aside&gt;</vt:lpstr>
      <vt:lpstr>&lt;Footer&gt;&lt;/footer&gt;</vt:lpstr>
      <vt:lpstr>&lt;Section&gt;&lt;/section&gt;</vt:lpstr>
      <vt:lpstr>&lt;Article&gt;&lt;/article&gt;</vt:lpstr>
      <vt:lpstr>Sections and Articles – Example</vt:lpstr>
      <vt:lpstr>&lt;Figure&gt;&lt;/figure&gt;</vt:lpstr>
      <vt:lpstr>&lt;Details&gt; + &lt;Summary&gt;</vt:lpstr>
      <vt:lpstr>&lt;Time&gt; + &lt;Address&gt;</vt:lpstr>
      <vt:lpstr>Forms</vt:lpstr>
      <vt:lpstr>Form</vt:lpstr>
      <vt:lpstr>Form Attributes</vt:lpstr>
      <vt:lpstr>Form Elements – Input</vt:lpstr>
      <vt:lpstr>Form Elements – Input</vt:lpstr>
      <vt:lpstr>Radio Buttons – Example</vt:lpstr>
      <vt:lpstr>Input Validation</vt:lpstr>
      <vt:lpstr>Input Fields – Examples</vt:lpstr>
      <vt:lpstr>Form Elements – Input Attributes</vt:lpstr>
      <vt:lpstr>Form Elements – Examples</vt:lpstr>
      <vt:lpstr>Form Elements – Label</vt:lpstr>
      <vt:lpstr>Form Elements – Fieldset</vt:lpstr>
      <vt:lpstr>Number and Range Fields</vt:lpstr>
      <vt:lpstr>Form Elements – Select</vt:lpstr>
      <vt:lpstr>Form Elements – Textarea</vt:lpstr>
      <vt:lpstr>Form Elements – Buttons</vt:lpstr>
      <vt:lpstr>Complete HTML Form – Example</vt:lpstr>
      <vt:lpstr>Tables</vt:lpstr>
      <vt:lpstr>Simple HTML Tables</vt:lpstr>
      <vt:lpstr>Complete HTML Tables</vt:lpstr>
      <vt:lpstr>Complete HTML Tables</vt:lpstr>
      <vt:lpstr>Complete HTML Table – Example</vt:lpstr>
      <vt:lpstr>CSS Font Properties</vt:lpstr>
      <vt:lpstr>What is Typography?</vt:lpstr>
      <vt:lpstr>Books</vt:lpstr>
      <vt:lpstr>Principles of Readability</vt:lpstr>
      <vt:lpstr>Keys to Readable Typography</vt:lpstr>
      <vt:lpstr>Web Safe Fonts</vt:lpstr>
      <vt:lpstr>Font Files</vt:lpstr>
      <vt:lpstr>Font Properties</vt:lpstr>
      <vt:lpstr>Font Properties</vt:lpstr>
      <vt:lpstr>Font Family Name</vt:lpstr>
      <vt:lpstr>Using External Fonts: @Font-face</vt:lpstr>
      <vt:lpstr>Generic Name</vt:lpstr>
      <vt:lpstr>Font Size</vt:lpstr>
      <vt:lpstr>Font Weight: Thin / Normal / Bold</vt:lpstr>
      <vt:lpstr>Font Style: Normal / Italic</vt:lpstr>
      <vt:lpstr>Text Align: Left / Right / Center / Justify</vt:lpstr>
      <vt:lpstr>Line Height</vt:lpstr>
      <vt:lpstr>Letter Spacing</vt:lpstr>
      <vt:lpstr>Text Decoration</vt:lpstr>
      <vt:lpstr>Text Indent</vt:lpstr>
      <vt:lpstr>Text Overflow</vt:lpstr>
      <vt:lpstr>Text Transform</vt:lpstr>
      <vt:lpstr>Word Break</vt:lpstr>
      <vt:lpstr>Text Shadow</vt:lpstr>
      <vt:lpstr>Text Color</vt:lpstr>
      <vt:lpstr>Background Color</vt:lpstr>
      <vt:lpstr>Mouse Cursor</vt:lpstr>
      <vt:lpstr>Outline</vt:lpstr>
      <vt:lpstr>Font Awesome Icons</vt:lpstr>
      <vt:lpstr>Font Awesome</vt:lpstr>
      <vt:lpstr>Font Awesome Icons – Exercise</vt:lpstr>
    </vt:vector>
  </TitlesOfParts>
  <Company>SoftUni – https://about.softuni.bg/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JS Fundamentas - JavaScript-Syntax</dc:title>
  <dc:subject>Software Development</dc:subject>
  <dc:creator>Software University</dc:creator>
  <cp:keywords>JS Fundamentals; Software University; SoftUni; programming; coding; software development; education; training; course</cp:keywords>
  <dc:description>© SoftUni – https://about.softuni.bg/
© Software University – https://softuni.bg
Copyrighted document. Unauthorized copy, reproduction or use is not permitted.</dc:description>
  <cp:lastModifiedBy>Nikolay Kostadinov</cp:lastModifiedBy>
  <cp:revision>32</cp:revision>
  <dcterms:created xsi:type="dcterms:W3CDTF">2018-05-23T13:08:44Z</dcterms:created>
  <dcterms:modified xsi:type="dcterms:W3CDTF">2023-02-12T13:42:00Z</dcterms:modified>
  <cp:category>programming;computer programming;software development;web development</cp:category>
</cp:coreProperties>
</file>